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740" r:id="rId3"/>
    <p:sldId id="741" r:id="rId4"/>
    <p:sldId id="742" r:id="rId5"/>
    <p:sldId id="743" r:id="rId6"/>
    <p:sldId id="744" r:id="rId7"/>
    <p:sldId id="727" r:id="rId8"/>
    <p:sldId id="728" r:id="rId9"/>
    <p:sldId id="730" r:id="rId10"/>
    <p:sldId id="748" r:id="rId11"/>
    <p:sldId id="732" r:id="rId12"/>
    <p:sldId id="733" r:id="rId13"/>
    <p:sldId id="745" r:id="rId14"/>
    <p:sldId id="734" r:id="rId15"/>
    <p:sldId id="735" r:id="rId16"/>
    <p:sldId id="746" r:id="rId17"/>
    <p:sldId id="736" r:id="rId18"/>
    <p:sldId id="737" r:id="rId19"/>
    <p:sldId id="495" r:id="rId20"/>
    <p:sldId id="738" r:id="rId21"/>
    <p:sldId id="747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默认节" id="{E495B1C7-99A0-41E1-A5AE-563A6A3021E8}">
          <p14:sldIdLst>
            <p14:sldId id="256"/>
            <p14:sldId id="727"/>
            <p14:sldId id="728"/>
            <p14:sldId id="730"/>
            <p14:sldId id="732"/>
            <p14:sldId id="733"/>
            <p14:sldId id="734"/>
            <p14:sldId id="735"/>
            <p14:sldId id="736"/>
            <p14:sldId id="496"/>
            <p14:sldId id="737"/>
            <p14:sldId id="739"/>
            <p14:sldId id="495"/>
            <p14:sldId id="73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799" userDrawn="1">
          <p15:clr>
            <a:srgbClr val="A4A3A4"/>
          </p15:clr>
        </p15:guide>
        <p15:guide id="2" pos="2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 Yusen" initials="DY" lastIdx="1" clrIdx="0">
    <p:extLst>
      <p:ext uri="{19B8F6BF-5375-455C-9EA6-DF929625EA0E}">
        <p15:presenceInfo xmlns="" xmlns:p15="http://schemas.microsoft.com/office/powerpoint/2012/main" userId="e139d950262847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008000"/>
    <a:srgbClr val="00FF00"/>
    <a:srgbClr val="FF3300"/>
    <a:srgbClr val="0000FF"/>
    <a:srgbClr val="FFFFFF"/>
    <a:srgbClr val="FF0000"/>
    <a:srgbClr val="0432FF"/>
    <a:srgbClr val="FF4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0" autoAdjust="0"/>
    <p:restoredTop sz="90444" autoAdjust="0"/>
  </p:normalViewPr>
  <p:slideViewPr>
    <p:cSldViewPr>
      <p:cViewPr varScale="1">
        <p:scale>
          <a:sx n="103" d="100"/>
          <a:sy n="103" d="100"/>
        </p:scale>
        <p:origin x="-1686" y="-84"/>
      </p:cViewPr>
      <p:guideLst>
        <p:guide orient="horz" pos="799"/>
        <p:guide pos="204"/>
      </p:guideLst>
    </p:cSldViewPr>
  </p:slideViewPr>
  <p:outlineViewPr>
    <p:cViewPr>
      <p:scale>
        <a:sx n="100" d="100"/>
        <a:sy n="100" d="100"/>
      </p:scale>
      <p:origin x="0" y="-30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F9C63-8566-4C3B-88C1-8F631379A98B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CDFB3-6453-4580-AA92-518D96D5D20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7570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journal/09242716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science/journal/09242716/145/part/PA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hlinkClick r:id="rId3" tooltip="Go to ISPRS Journal of Photogrammetry and Remote Sensing on ScienceDirect"/>
              </a:rPr>
              <a:t>ISPRS Journal of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hlinkClick r:id="rId3" tooltip="Go to ISPRS Journal of Photogrammetry and Remote Sensing on ScienceDirect"/>
              </a:rPr>
              <a:t>Photogrammetry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hlinkClick r:id="rId3" tooltip="Go to ISPRS Journal of Photogrammetry and Remote Sensing on ScienceDirect"/>
              </a:rPr>
              <a:t> and Remote Sensing</a:t>
            </a:r>
            <a:endParaRPr lang="en-US" altLang="zh-CN" sz="1200" b="0" i="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hlinkClick r:id="rId4" tooltip="Go to table of contents for this volume/issue"/>
              </a:rPr>
              <a:t>Volume 145, Part A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 November 2018, Pages 23-43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1518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Since scene classification is generally effected by feature maps,</a:t>
            </a:r>
            <a:r>
              <a:rPr lang="en-US" altLang="zh-CN" baseline="0" dirty="0" smtClean="0"/>
              <a:t> effective feature representation plays a crucial role in high performance classification methods.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Traditional handcrafted-feature-based</a:t>
            </a:r>
            <a:r>
              <a:rPr lang="en-US" altLang="zh-CN" baseline="0" dirty="0" smtClean="0"/>
              <a:t> methods and unsupervised-feature-learning methods can not meet the requirements of the HRRS image scene classification.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4447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0509" y="2060848"/>
            <a:ext cx="9154509" cy="144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 semi-supervised generative framework with deep learning features for high resolution remote sensing image scene classification</a:t>
            </a:r>
            <a:endParaRPr lang="en-US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3125BCAA-F3B0-3342-854E-AD29243FA8D3}"/>
              </a:ext>
            </a:extLst>
          </p:cNvPr>
          <p:cNvSpPr txBox="1"/>
          <p:nvPr/>
        </p:nvSpPr>
        <p:spPr>
          <a:xfrm>
            <a:off x="-2941983" y="-1550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矩形 3">
            <a:extLst>
              <a:ext uri="{FF2B5EF4-FFF2-40B4-BE49-F238E27FC236}">
                <a16:creationId xmlns="" xmlns:a16="http://schemas.microsoft.com/office/drawing/2014/main" id="{EC20B97C-89FA-417C-A194-FE846DC13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25" y="4077072"/>
            <a:ext cx="9144000" cy="111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ts val="4040"/>
              </a:lnSpc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Ruyi</a:t>
            </a:r>
            <a:r>
              <a:rPr lang="en-US" altLang="zh-CN" dirty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Feng</a:t>
            </a:r>
            <a:r>
              <a:rPr lang="en-US" altLang="zh-CN" dirty="0" smtClean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 Wei Han(PhD candidate</a:t>
            </a:r>
            <a:r>
              <a:rPr lang="en-US" altLang="zh-CN" dirty="0" smtClean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), </a:t>
            </a:r>
            <a:r>
              <a:rPr lang="en-US" altLang="zh-CN" dirty="0" err="1" smtClean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Lizhe</a:t>
            </a:r>
            <a:r>
              <a:rPr lang="en-US" altLang="zh-CN" dirty="0" smtClean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Wang</a:t>
            </a:r>
            <a:endParaRPr lang="en-US" altLang="zh-CN" dirty="0"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pPr algn="ctr" eaLnBrk="1" hangingPunct="1">
              <a:lnSpc>
                <a:spcPts val="4040"/>
              </a:lnSpc>
              <a:spcBef>
                <a:spcPct val="0"/>
              </a:spcBef>
              <a:buFontTx/>
              <a:buNone/>
            </a:pPr>
            <a:r>
              <a:rPr lang="en-US" altLang="zh-Hans" sz="2400" dirty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Oct. 30, 2019</a:t>
            </a:r>
          </a:p>
        </p:txBody>
      </p:sp>
      <p:sp>
        <p:nvSpPr>
          <p:cNvPr id="10" name="矩形 1">
            <a:extLst>
              <a:ext uri="{FF2B5EF4-FFF2-40B4-BE49-F238E27FC236}">
                <a16:creationId xmlns="" xmlns:a16="http://schemas.microsoft.com/office/drawing/2014/main" id="{30A8BB23-05AC-4297-A995-425115751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481511"/>
            <a:ext cx="9141043" cy="1046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School of Computer Science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Hubei Key Laboratory of Intelligent Geo-information Processing</a:t>
            </a:r>
            <a:endParaRPr kumimoji="0" lang="en-US" altLang="zh-CN" sz="2000" dirty="0"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China University of Geosciences (Wuhan)</a:t>
            </a:r>
            <a:endParaRPr kumimoji="0" lang="zh-CN" altLang="en-US" sz="2000" dirty="0"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7759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 advTm="1424"/>
    </mc:Choice>
    <mc:Fallback>
      <p:transition spd="slow" advTm="142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Pipeline of SSGF 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10852DD-FDCB-43B5-ACDB-E2E97105F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1412776"/>
            <a:ext cx="8530083" cy="498712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267744" y="1412776"/>
            <a:ext cx="2808312" cy="1512168"/>
          </a:xfrm>
          <a:prstGeom prst="roundRect">
            <a:avLst>
              <a:gd name="adj" fmla="val 14224"/>
            </a:avLst>
          </a:prstGeom>
          <a:solidFill>
            <a:srgbClr val="FF3300">
              <a:alpha val="3411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51520" y="1340768"/>
            <a:ext cx="4968552" cy="3312368"/>
          </a:xfrm>
          <a:prstGeom prst="roundRect">
            <a:avLst>
              <a:gd name="adj" fmla="val 5960"/>
            </a:avLst>
          </a:prstGeom>
          <a:solidFill>
            <a:srgbClr val="008000">
              <a:alpha val="12157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267744" y="3068960"/>
            <a:ext cx="2808312" cy="1512168"/>
          </a:xfrm>
          <a:prstGeom prst="roundRect">
            <a:avLst>
              <a:gd name="adj" fmla="val 14224"/>
            </a:avLst>
          </a:prstGeom>
          <a:solidFill>
            <a:srgbClr val="FF3300">
              <a:alpha val="3411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292080" y="4437112"/>
            <a:ext cx="3384376" cy="2016224"/>
          </a:xfrm>
          <a:prstGeom prst="roundRect">
            <a:avLst>
              <a:gd name="adj" fmla="val 8116"/>
            </a:avLst>
          </a:prstGeom>
          <a:solidFill>
            <a:srgbClr val="000099">
              <a:alpha val="10980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6" grpId="0" animBg="1"/>
      <p:bldP spid="6" grpId="1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CD42668-4AFE-4C78-B53B-8A1B823C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Semi-supervised </a:t>
            </a: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Framework</a:t>
            </a:r>
            <a:endParaRPr lang="zh-CN" altLang="en-US" sz="38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56A1083-6127-4330-ACDB-1ACAD9D53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20623"/>
            <a:ext cx="8964488" cy="45259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 learning feature based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self-label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method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FDDA73E8-80AA-4543-A326-76F4947DB2FE}"/>
              </a:ext>
            </a:extLst>
          </p:cNvPr>
          <p:cNvGrpSpPr/>
          <p:nvPr/>
        </p:nvGrpSpPr>
        <p:grpSpPr>
          <a:xfrm>
            <a:off x="230080" y="1997569"/>
            <a:ext cx="5595161" cy="3456384"/>
            <a:chOff x="755576" y="1772816"/>
            <a:chExt cx="6552728" cy="367240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1A658B3B-F03D-4A2A-8E73-E3109FC9E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604" y="1968496"/>
              <a:ext cx="6132681" cy="2902412"/>
            </a:xfrm>
            <a:prstGeom prst="rect">
              <a:avLst/>
            </a:prstGeom>
          </p:spPr>
        </p:pic>
        <p:sp>
          <p:nvSpPr>
            <p:cNvPr id="16" name="TextBox 25">
              <a:extLst>
                <a:ext uri="{FF2B5EF4-FFF2-40B4-BE49-F238E27FC236}">
                  <a16:creationId xmlns:a16="http://schemas.microsoft.com/office/drawing/2014/main" xmlns="" id="{50B8C6CE-1F54-4E82-8E2E-5590E5040736}"/>
                </a:ext>
              </a:extLst>
            </p:cNvPr>
            <p:cNvSpPr txBox="1"/>
            <p:nvPr/>
          </p:nvSpPr>
          <p:spPr>
            <a:xfrm>
              <a:off x="1767555" y="4903361"/>
              <a:ext cx="1703126" cy="35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Illustration of </a:t>
              </a:r>
            </a:p>
          </p:txBody>
        </p:sp>
        <p:sp>
          <p:nvSpPr>
            <p:cNvPr id="17" name="圆角矩形 28">
              <a:extLst>
                <a:ext uri="{FF2B5EF4-FFF2-40B4-BE49-F238E27FC236}">
                  <a16:creationId xmlns:a16="http://schemas.microsoft.com/office/drawing/2014/main" xmlns="" id="{1E69F8E4-1295-4D1A-9F8C-8242162032FD}"/>
                </a:ext>
              </a:extLst>
            </p:cNvPr>
            <p:cNvSpPr/>
            <p:nvPr/>
          </p:nvSpPr>
          <p:spPr>
            <a:xfrm>
              <a:off x="755576" y="1772816"/>
              <a:ext cx="6552728" cy="3672408"/>
            </a:xfrm>
            <a:prstGeom prst="roundRect">
              <a:avLst>
                <a:gd name="adj" fmla="val 9408"/>
              </a:avLst>
            </a:prstGeom>
            <a:noFill/>
            <a:ln w="4445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25">
            <a:extLst>
              <a:ext uri="{FF2B5EF4-FFF2-40B4-BE49-F238E27FC236}">
                <a16:creationId xmlns:a16="http://schemas.microsoft.com/office/drawing/2014/main" xmlns="" id="{F4A1C1CA-DBFD-4CC3-8056-6974571C82C7}"/>
              </a:ext>
            </a:extLst>
          </p:cNvPr>
          <p:cNvSpPr txBox="1"/>
          <p:nvPr/>
        </p:nvSpPr>
        <p:spPr>
          <a:xfrm>
            <a:off x="5916592" y="3068960"/>
            <a:ext cx="3119188" cy="89255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Training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Training the model with Labeled samples. 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xmlns="" id="{D7F4EA88-5B0E-443B-B90E-A1B4CDD3F9B2}"/>
              </a:ext>
            </a:extLst>
          </p:cNvPr>
          <p:cNvSpPr txBox="1"/>
          <p:nvPr/>
        </p:nvSpPr>
        <p:spPr>
          <a:xfrm>
            <a:off x="5897592" y="1988840"/>
            <a:ext cx="3119188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Labeling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Model labels the samples.</a:t>
            </a: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xmlns="" id="{E2D0ED0D-8D71-4DB9-9DAA-58D42276ACBD}"/>
              </a:ext>
            </a:extLst>
          </p:cNvPr>
          <p:cNvSpPr txBox="1"/>
          <p:nvPr/>
        </p:nvSpPr>
        <p:spPr>
          <a:xfrm>
            <a:off x="5896975" y="4530673"/>
            <a:ext cx="3119188" cy="89255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Initializing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pretrained CNN as feature extractor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as classifier</a:t>
            </a:r>
          </a:p>
        </p:txBody>
      </p:sp>
      <p:sp>
        <p:nvSpPr>
          <p:cNvPr id="21" name="箭头: 上 10">
            <a:extLst>
              <a:ext uri="{FF2B5EF4-FFF2-40B4-BE49-F238E27FC236}">
                <a16:creationId xmlns:a16="http://schemas.microsoft.com/office/drawing/2014/main" xmlns="" id="{5CFF5739-977E-436C-BFF2-5E45FDFE39D8}"/>
              </a:ext>
            </a:extLst>
          </p:cNvPr>
          <p:cNvSpPr/>
          <p:nvPr/>
        </p:nvSpPr>
        <p:spPr bwMode="auto">
          <a:xfrm>
            <a:off x="7132492" y="3994064"/>
            <a:ext cx="360040" cy="504056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22" name="箭头: 下 11">
            <a:extLst>
              <a:ext uri="{FF2B5EF4-FFF2-40B4-BE49-F238E27FC236}">
                <a16:creationId xmlns:a16="http://schemas.microsoft.com/office/drawing/2014/main" xmlns="" id="{0A2867C4-BF65-420C-A5AF-E64B40025FE7}"/>
              </a:ext>
            </a:extLst>
          </p:cNvPr>
          <p:cNvSpPr/>
          <p:nvPr/>
        </p:nvSpPr>
        <p:spPr bwMode="auto">
          <a:xfrm>
            <a:off x="6669337" y="2636912"/>
            <a:ext cx="360040" cy="48103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23" name="箭头: 上 12">
            <a:extLst>
              <a:ext uri="{FF2B5EF4-FFF2-40B4-BE49-F238E27FC236}">
                <a16:creationId xmlns:a16="http://schemas.microsoft.com/office/drawing/2014/main" xmlns="" id="{8CF2F259-1114-468E-89C0-9479BBF78B13}"/>
              </a:ext>
            </a:extLst>
          </p:cNvPr>
          <p:cNvSpPr/>
          <p:nvPr/>
        </p:nvSpPr>
        <p:spPr bwMode="auto">
          <a:xfrm>
            <a:off x="7687259" y="2564904"/>
            <a:ext cx="360040" cy="504056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F0CB42CC-7A72-4B24-9186-678386DF96E0}"/>
              </a:ext>
            </a:extLst>
          </p:cNvPr>
          <p:cNvSpPr/>
          <p:nvPr/>
        </p:nvSpPr>
        <p:spPr>
          <a:xfrm>
            <a:off x="1331220" y="5733256"/>
            <a:ext cx="6759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learning feature based self label technique</a:t>
            </a:r>
          </a:p>
        </p:txBody>
      </p:sp>
    </p:spTree>
    <p:extLst>
      <p:ext uri="{BB962C8B-B14F-4D97-AF65-F5344CB8AC3E}">
        <p14:creationId xmlns="" xmlns:p14="http://schemas.microsoft.com/office/powerpoint/2010/main" val="398045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>
            <a:extLst>
              <a:ext uri="{FF2B5EF4-FFF2-40B4-BE49-F238E27FC236}">
                <a16:creationId xmlns="" xmlns:a16="http://schemas.microsoft.com/office/drawing/2014/main" id="{4CD42668-4AFE-4C78-B53B-8A1B823C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Semi-supervised </a:t>
            </a: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Framework</a:t>
            </a:r>
            <a:endParaRPr lang="zh-CN" altLang="en-US" sz="3800" b="1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36F5C8D4-09FA-48F8-9FE8-04813B376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762" y="1922927"/>
            <a:ext cx="8856476" cy="460241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53CD6CEC-8A73-4CFF-9125-AD9CB9B9C9A7}"/>
              </a:ext>
            </a:extLst>
          </p:cNvPr>
          <p:cNvSpPr/>
          <p:nvPr/>
        </p:nvSpPr>
        <p:spPr>
          <a:xfrm>
            <a:off x="1991806" y="6207695"/>
            <a:ext cx="5160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Co-training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based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self-label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method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1" name="内容占位符 2">
            <a:extLst>
              <a:ext uri="{FF2B5EF4-FFF2-40B4-BE49-F238E27FC236}">
                <a16:creationId xmlns="" xmlns:a16="http://schemas.microsoft.com/office/drawing/2014/main" id="{E56A1083-6127-4330-ACDB-1ACAD9D53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20623"/>
            <a:ext cx="8964488" cy="452596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co-training based self-label method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9319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>
            <a:extLst>
              <a:ext uri="{FF2B5EF4-FFF2-40B4-BE49-F238E27FC236}">
                <a16:creationId xmlns="" xmlns:a16="http://schemas.microsoft.com/office/drawing/2014/main" id="{4CD42668-4AFE-4C78-B53B-8A1B823C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Semi-supervised </a:t>
            </a: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Framework</a:t>
            </a:r>
            <a:endParaRPr lang="zh-CN" altLang="en-US" sz="3800" b="1" dirty="0"/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84A863D1-1166-469E-A49A-19080511ADC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0498" y="1856300"/>
            <a:ext cx="6071702" cy="1086644"/>
          </a:xfrm>
          <a:prstGeom prst="rect">
            <a:avLst/>
          </a:prstGeom>
          <a:blipFill>
            <a:blip r:embed="rId2" cstate="print"/>
            <a:stretch>
              <a:fillRect l="-799" t="-2186"/>
            </a:stretch>
          </a:blipFill>
          <a:ln w="28575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C102148F-4BB8-437F-B601-C8DF8096D81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9236" y="4524800"/>
            <a:ext cx="6082964" cy="737446"/>
          </a:xfrm>
          <a:prstGeom prst="rect">
            <a:avLst/>
          </a:prstGeom>
          <a:blipFill>
            <a:blip r:embed="rId3" cstate="print"/>
            <a:stretch>
              <a:fillRect l="-798" t="-3968" b="-3968"/>
            </a:stretch>
          </a:blip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EB908506-55D3-469B-A0FE-891F93A0EE6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0498" y="3284984"/>
            <a:ext cx="6071702" cy="737446"/>
          </a:xfrm>
          <a:prstGeom prst="rect">
            <a:avLst/>
          </a:prstGeom>
          <a:blipFill>
            <a:blip r:embed="rId4" cstate="print"/>
            <a:stretch>
              <a:fillRect l="-799" t="-3175" b="-7143"/>
            </a:stretch>
          </a:blipFill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xmlns="" id="{2D48257D-5484-4DB4-8523-2BE8B0A9C2F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336349" y="2942944"/>
            <a:ext cx="0" cy="3420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20BCA8D4-966F-4B41-BB27-DF9B50A383C1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 bwMode="auto">
          <a:xfrm flipH="1">
            <a:off x="3330718" y="4022430"/>
            <a:ext cx="5631" cy="5023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5A20B8A1-8917-4221-8B66-702B08337D54}"/>
              </a:ext>
            </a:extLst>
          </p:cNvPr>
          <p:cNvSpPr/>
          <p:nvPr/>
        </p:nvSpPr>
        <p:spPr>
          <a:xfrm>
            <a:off x="6696236" y="2009914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Defining the confusion class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CE63524-BAB1-4C39-8F37-922F2D5DA7D8}"/>
              </a:ext>
            </a:extLst>
          </p:cNvPr>
          <p:cNvSpPr/>
          <p:nvPr/>
        </p:nvSpPr>
        <p:spPr>
          <a:xfrm>
            <a:off x="6682840" y="318609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Initialize discriminators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FAB3175-6579-4D97-A47C-9E5A5B0578D9}"/>
              </a:ext>
            </a:extLst>
          </p:cNvPr>
          <p:cNvSpPr/>
          <p:nvPr/>
        </p:nvSpPr>
        <p:spPr>
          <a:xfrm>
            <a:off x="6697724" y="4660890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Label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3CD6CEC-8A73-4CFF-9125-AD9CB9B9C9A7}"/>
              </a:ext>
            </a:extLst>
          </p:cNvPr>
          <p:cNvSpPr/>
          <p:nvPr/>
        </p:nvSpPr>
        <p:spPr>
          <a:xfrm>
            <a:off x="0" y="5517232"/>
            <a:ext cx="9036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discriminative evaluation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distinguishing confusion classes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31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="" xmlns:a16="http://schemas.microsoft.com/office/drawing/2014/main" id="{4CD42668-4AFE-4C78-B53B-8A1B823C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Autofit/>
          </a:bodyPr>
          <a:lstStyle/>
          <a:p>
            <a:r>
              <a:rPr lang="en-US" altLang="zh-CN" sz="3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HRRS scene classification based on SSGF</a:t>
            </a:r>
            <a:endParaRPr lang="zh-CN" altLang="en-US" sz="3700" b="1" dirty="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xmlns="" id="{E9404837-CFFA-4C86-A1F2-14B82A2D7C3A}"/>
              </a:ext>
            </a:extLst>
          </p:cNvPr>
          <p:cNvSpPr txBox="1"/>
          <p:nvPr/>
        </p:nvSpPr>
        <p:spPr>
          <a:xfrm>
            <a:off x="1627512" y="493537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overall framework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710852DD-FDCB-43B5-ACDB-E2E97105F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365" y="1700808"/>
            <a:ext cx="5316909" cy="31085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97A3C78-BF06-473F-94B5-1CD5062C0B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8983" y="1480813"/>
            <a:ext cx="3425135" cy="4151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25">
            <a:extLst>
              <a:ext uri="{FF2B5EF4-FFF2-40B4-BE49-F238E27FC236}">
                <a16:creationId xmlns:a16="http://schemas.microsoft.com/office/drawing/2014/main" xmlns="" id="{898F0A90-CCE5-4135-87F9-8AC966981E6F}"/>
              </a:ext>
            </a:extLst>
          </p:cNvPr>
          <p:cNvSpPr txBox="1"/>
          <p:nvPr/>
        </p:nvSpPr>
        <p:spPr>
          <a:xfrm>
            <a:off x="6123037" y="5734463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Overall Algorithm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34E15257-D1F0-4CCC-83CA-30C63197E830}"/>
              </a:ext>
            </a:extLst>
          </p:cNvPr>
          <p:cNvGrpSpPr/>
          <p:nvPr/>
        </p:nvGrpSpPr>
        <p:grpSpPr>
          <a:xfrm>
            <a:off x="434382" y="4950461"/>
            <a:ext cx="4956090" cy="1399555"/>
            <a:chOff x="1347617" y="5097800"/>
            <a:chExt cx="4956090" cy="1399555"/>
          </a:xfrm>
        </p:grpSpPr>
        <p:sp>
          <p:nvSpPr>
            <p:cNvPr id="18" name="TextBox 7">
              <a:extLst>
                <a:ext uri="{FF2B5EF4-FFF2-40B4-BE49-F238E27FC236}">
                  <a16:creationId xmlns:a16="http://schemas.microsoft.com/office/drawing/2014/main" xmlns="" id="{CB3CD8D6-6D63-4F27-8765-631A726109DC}"/>
                </a:ext>
              </a:extLst>
            </p:cNvPr>
            <p:cNvSpPr txBox="1"/>
            <p:nvPr/>
          </p:nvSpPr>
          <p:spPr>
            <a:xfrm>
              <a:off x="1939382" y="5635581"/>
              <a:ext cx="4364325" cy="86177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8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A co-training evaluator and a discriminator</a:t>
              </a:r>
            </a:p>
            <a:p>
              <a:pPr>
                <a:defRPr/>
              </a:pPr>
              <a:r>
                <a:rPr lang="en-US" altLang="zh-CN" sz="16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The co-training evaluator: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VGG-S </a:t>
              </a:r>
              <a:r>
                <a:rPr lang="en-US" altLang="zh-CN" sz="1600" dirty="0"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and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 ResNet-50</a:t>
              </a:r>
            </a:p>
            <a:p>
              <a:pPr>
                <a:defRPr/>
              </a:pPr>
              <a:r>
                <a:rPr lang="en-US" altLang="zh-CN" sz="1600" dirty="0">
                  <a:solidFill>
                    <a:schemeClr val="tx1"/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The discriminator: </a:t>
              </a:r>
              <a:r>
                <a:rPr lang="en-US" altLang="zh-CN" sz="1600" kern="1400" dirty="0">
                  <a:solidFill>
                    <a:srgbClr val="FF0000"/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VGG16</a:t>
              </a:r>
              <a:endParaRPr lang="en-US" altLang="zh-CN" sz="16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endParaRPr>
            </a:p>
          </p:txBody>
        </p:sp>
        <p:sp>
          <p:nvSpPr>
            <p:cNvPr id="19" name="箭头: 左弧形 9">
              <a:extLst>
                <a:ext uri="{FF2B5EF4-FFF2-40B4-BE49-F238E27FC236}">
                  <a16:creationId xmlns:a16="http://schemas.microsoft.com/office/drawing/2014/main" xmlns="" id="{CC0C3BD2-AD1D-4191-88D2-AC8FE5246D9B}"/>
                </a:ext>
              </a:extLst>
            </p:cNvPr>
            <p:cNvSpPr/>
            <p:nvPr/>
          </p:nvSpPr>
          <p:spPr bwMode="auto">
            <a:xfrm>
              <a:off x="1347617" y="5097800"/>
              <a:ext cx="504056" cy="784002"/>
            </a:xfrm>
            <a:prstGeom prst="curved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20" name="文本框 13">
            <a:extLst>
              <a:ext uri="{FF2B5EF4-FFF2-40B4-BE49-F238E27FC236}">
                <a16:creationId xmlns:a16="http://schemas.microsoft.com/office/drawing/2014/main" xmlns="" id="{BD2C5E32-E9B2-4F9B-97AA-818DB4D30E12}"/>
              </a:ext>
            </a:extLst>
          </p:cNvPr>
          <p:cNvSpPr txBox="1"/>
          <p:nvPr/>
        </p:nvSpPr>
        <p:spPr>
          <a:xfrm>
            <a:off x="2483768" y="1153696"/>
            <a:ext cx="3240360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the independent evaluator and the discriminator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BF272685-D59F-4CAF-A080-E26079CEEC77}"/>
              </a:ext>
            </a:extLst>
          </p:cNvPr>
          <p:cNvSpPr/>
          <p:nvPr/>
        </p:nvSpPr>
        <p:spPr>
          <a:xfrm>
            <a:off x="5580112" y="1913993"/>
            <a:ext cx="3240360" cy="1041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xmlns="" id="{0955C2AF-8997-4871-9D27-2347C5A3EDF1}"/>
              </a:ext>
            </a:extLst>
          </p:cNvPr>
          <p:cNvCxnSpPr>
            <a:endCxn id="21" idx="1"/>
          </p:cNvCxnSpPr>
          <p:nvPr/>
        </p:nvCxnSpPr>
        <p:spPr>
          <a:xfrm>
            <a:off x="4139952" y="1811362"/>
            <a:ext cx="1440160" cy="6234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0">
            <a:extLst>
              <a:ext uri="{FF2B5EF4-FFF2-40B4-BE49-F238E27FC236}">
                <a16:creationId xmlns:a16="http://schemas.microsoft.com/office/drawing/2014/main" xmlns="" id="{F1B2CBD4-5BB9-44E4-B471-BE65769251B3}"/>
              </a:ext>
            </a:extLst>
          </p:cNvPr>
          <p:cNvSpPr txBox="1"/>
          <p:nvPr/>
        </p:nvSpPr>
        <p:spPr>
          <a:xfrm>
            <a:off x="2155218" y="2770900"/>
            <a:ext cx="3240360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labeled samples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4061F669-56C2-41BB-8F5E-5CC6752EB9D0}"/>
              </a:ext>
            </a:extLst>
          </p:cNvPr>
          <p:cNvSpPr/>
          <p:nvPr/>
        </p:nvSpPr>
        <p:spPr>
          <a:xfrm>
            <a:off x="5580111" y="3318167"/>
            <a:ext cx="3240360" cy="1986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xmlns="" id="{9B387236-1BB9-4EA9-A138-2AB6E86DAADD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775398" y="3140232"/>
            <a:ext cx="1804713" cy="8648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5318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0939487-1894-4718-8FA0-10E1BD7F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 and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55576" y="1355832"/>
            <a:ext cx="8064896" cy="2361200"/>
          </a:xfrm>
          <a:prstGeom prst="rect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9" name="文本框 44"/>
          <p:cNvSpPr txBox="1"/>
          <p:nvPr/>
        </p:nvSpPr>
        <p:spPr>
          <a:xfrm>
            <a:off x="4944911" y="1690296"/>
            <a:ext cx="409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Source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USGS</a:t>
            </a:r>
            <a:endParaRPr lang="en-US" altLang="zh-CN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44911" y="2060848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Spatial Resolution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1ft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44911" y="2420888"/>
            <a:ext cx="2593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Number of image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2100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44911" y="2843644"/>
            <a:ext cx="2233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Number of class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44911" y="3212976"/>
            <a:ext cx="2855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Number of each class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文本框 53"/>
          <p:cNvSpPr txBox="1"/>
          <p:nvPr/>
        </p:nvSpPr>
        <p:spPr>
          <a:xfrm>
            <a:off x="4944911" y="1373205"/>
            <a:ext cx="4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UC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Merced dataset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9480" r="10220" b="7282"/>
          <a:stretch>
            <a:fillRect/>
          </a:stretch>
        </p:blipFill>
        <p:spPr bwMode="auto">
          <a:xfrm>
            <a:off x="1322587" y="1385616"/>
            <a:ext cx="2816313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 bwMode="auto">
          <a:xfrm>
            <a:off x="755576" y="3876112"/>
            <a:ext cx="8064896" cy="2505216"/>
          </a:xfrm>
          <a:prstGeom prst="rect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20" name="文本框 44"/>
          <p:cNvSpPr txBox="1"/>
          <p:nvPr/>
        </p:nvSpPr>
        <p:spPr>
          <a:xfrm>
            <a:off x="4944911" y="4210576"/>
            <a:ext cx="365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Source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Google Earth</a:t>
            </a:r>
            <a:endParaRPr lang="en-US" altLang="zh-CN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44911" y="4581128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Spatial Resolution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0.2m-30m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44911" y="4941168"/>
            <a:ext cx="2952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Number of image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31,500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44911" y="5363924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Number of class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45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44911" y="5733256"/>
            <a:ext cx="2855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Number of each class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700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文本框 53"/>
          <p:cNvSpPr txBox="1"/>
          <p:nvPr/>
        </p:nvSpPr>
        <p:spPr>
          <a:xfrm>
            <a:off x="4944911" y="3893485"/>
            <a:ext cx="380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NWPU RESISC45 dataset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933056"/>
            <a:ext cx="387747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978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F0939487-1894-4718-8FA0-10E1BD7F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 and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0B562742-B7B8-491E-B1CD-B75B9A8FAF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119234238"/>
              </p:ext>
            </p:extLst>
          </p:nvPr>
        </p:nvGraphicFramePr>
        <p:xfrm>
          <a:off x="899592" y="2276872"/>
          <a:ext cx="7272808" cy="1440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292">
                  <a:extLst>
                    <a:ext uri="{9D8B030D-6E8A-4147-A177-3AD203B41FA5}">
                      <a16:colId xmlns:a16="http://schemas.microsoft.com/office/drawing/2014/main" xmlns="" val="711328126"/>
                    </a:ext>
                  </a:extLst>
                </a:gridCol>
                <a:gridCol w="1906942">
                  <a:extLst>
                    <a:ext uri="{9D8B030D-6E8A-4147-A177-3AD203B41FA5}">
                      <a16:colId xmlns:a16="http://schemas.microsoft.com/office/drawing/2014/main" xmlns="" val="3990599154"/>
                    </a:ext>
                  </a:extLst>
                </a:gridCol>
                <a:gridCol w="1758553">
                  <a:extLst>
                    <a:ext uri="{9D8B030D-6E8A-4147-A177-3AD203B41FA5}">
                      <a16:colId xmlns:a16="http://schemas.microsoft.com/office/drawing/2014/main" xmlns="" val="259891400"/>
                    </a:ext>
                  </a:extLst>
                </a:gridCol>
                <a:gridCol w="1920021">
                  <a:extLst>
                    <a:ext uri="{9D8B030D-6E8A-4147-A177-3AD203B41FA5}">
                      <a16:colId xmlns:a16="http://schemas.microsoft.com/office/drawing/2014/main" xmlns="" val="3828304922"/>
                    </a:ext>
                  </a:extLst>
                </a:gridCol>
              </a:tblGrid>
              <a:tr h="48005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Training Dataset ratio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Validation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Test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059862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Labeled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Unlabeled 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20%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20%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21400752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10%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50%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7116981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F328E12-BE9B-48C5-A6E0-75CD1F0137C1}"/>
              </a:ext>
            </a:extLst>
          </p:cNvPr>
          <p:cNvSpPr/>
          <p:nvPr/>
        </p:nvSpPr>
        <p:spPr>
          <a:xfrm>
            <a:off x="2555776" y="1484784"/>
            <a:ext cx="4289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Segmentation Settings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xmlns="" id="{9032C95F-2FF8-4FF2-8EBD-C32752450982}"/>
              </a:ext>
            </a:extLst>
          </p:cNvPr>
          <p:cNvSpPr txBox="1"/>
          <p:nvPr/>
        </p:nvSpPr>
        <p:spPr>
          <a:xfrm>
            <a:off x="133160" y="4050938"/>
            <a:ext cx="901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8016" fontAlgn="ctr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methods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28016" fontAlgn="ctr">
              <a:lnSpc>
                <a:spcPct val="150000"/>
              </a:lnSpc>
            </a:pPr>
            <a:r>
              <a:rPr lang="en-US" altLang="zh-CN" sz="2400" kern="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CaffeNet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VGG-F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VGG-S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VGG-M, VGG-16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VGG-19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ResNet-50.</a:t>
            </a:r>
          </a:p>
          <a:p>
            <a:pPr indent="128016" fontAlgn="ctr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methods used the manner of supervised training.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F64E9C5-B83C-42F8-8177-1A8CB2A5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UCM dataset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0871090-1DB4-4F34-95DC-8E06587457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17713" y="1292759"/>
            <a:ext cx="4536504" cy="2586759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="" xmlns:a16="http://schemas.microsoft.com/office/drawing/2014/main" id="{292ECCCF-0B37-4AD2-BA16-2C01F6E9A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256" y="1310382"/>
            <a:ext cx="4299457" cy="2523851"/>
          </a:xfrm>
          <a:prstGeom prst="rect">
            <a:avLst/>
          </a:prstGeom>
        </p:spPr>
      </p:pic>
      <p:sp>
        <p:nvSpPr>
          <p:cNvPr id="7" name="TextBox 25">
            <a:extLst>
              <a:ext uri="{FF2B5EF4-FFF2-40B4-BE49-F238E27FC236}">
                <a16:creationId xmlns="" xmlns:a16="http://schemas.microsoft.com/office/drawing/2014/main" id="{56DBB983-256F-4DC9-A18D-7132A74C91A2}"/>
              </a:ext>
            </a:extLst>
          </p:cNvPr>
          <p:cNvSpPr txBox="1"/>
          <p:nvPr/>
        </p:nvSpPr>
        <p:spPr>
          <a:xfrm>
            <a:off x="3075990" y="6457441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Confusion Matrix on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UCM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dataset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94.52%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0B3565F2-9ACD-401D-A0F1-0CCAC76A3E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648" y="3960140"/>
            <a:ext cx="5870610" cy="26047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5B0127ED-A9A6-46F8-8C79-7E2E2FD4B332}"/>
              </a:ext>
            </a:extLst>
          </p:cNvPr>
          <p:cNvSpPr txBox="1"/>
          <p:nvPr/>
        </p:nvSpPr>
        <p:spPr>
          <a:xfrm>
            <a:off x="107504" y="3529564"/>
            <a:ext cx="38587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classification accuracies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043712CC-19A0-4FAA-BEA0-6CC540801F59}"/>
              </a:ext>
            </a:extLst>
          </p:cNvPr>
          <p:cNvSpPr txBox="1"/>
          <p:nvPr/>
        </p:nvSpPr>
        <p:spPr>
          <a:xfrm>
            <a:off x="5364088" y="3555296"/>
            <a:ext cx="29931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 curve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731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51AEC17-C874-4AC6-9045-9F1F433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NWPU45</a:t>
            </a:r>
            <a:endParaRPr lang="zh-CN" altLang="en-US" sz="5400" dirty="0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76A49ED2-C9AF-4A8D-8CF7-46A8707FD590}"/>
              </a:ext>
            </a:extLst>
          </p:cNvPr>
          <p:cNvSpPr txBox="1"/>
          <p:nvPr/>
        </p:nvSpPr>
        <p:spPr>
          <a:xfrm>
            <a:off x="204437" y="3475349"/>
            <a:ext cx="38587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classification accuracies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B4EBFBC8-BE10-45C9-BB86-D3F1F66C61BF}"/>
              </a:ext>
            </a:extLst>
          </p:cNvPr>
          <p:cNvSpPr txBox="1"/>
          <p:nvPr/>
        </p:nvSpPr>
        <p:spPr>
          <a:xfrm>
            <a:off x="5364088" y="3469381"/>
            <a:ext cx="29931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 curve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D42BB5C-710B-4362-9C74-4C905C0A64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361"/>
            <a:ext cx="4358343" cy="2246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0E0259E-EAA6-4FAD-8899-C4D806A29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5" y="1196752"/>
            <a:ext cx="4358344" cy="23737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E5B739C-8A66-4972-B43B-5BA6A0E53A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61049"/>
            <a:ext cx="6154583" cy="2996951"/>
          </a:xfrm>
          <a:prstGeom prst="rect">
            <a:avLst/>
          </a:prstGeom>
        </p:spPr>
      </p:pic>
      <p:sp>
        <p:nvSpPr>
          <p:cNvPr id="8" name="TextBox 25">
            <a:extLst>
              <a:ext uri="{FF2B5EF4-FFF2-40B4-BE49-F238E27FC236}">
                <a16:creationId xmlns="" xmlns:a16="http://schemas.microsoft.com/office/drawing/2014/main" id="{AD6F4B31-9196-4A90-8AAF-3336457ABF57}"/>
              </a:ext>
            </a:extLst>
          </p:cNvPr>
          <p:cNvSpPr txBox="1"/>
          <p:nvPr/>
        </p:nvSpPr>
        <p:spPr>
          <a:xfrm>
            <a:off x="6444208" y="4869160"/>
            <a:ext cx="2200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Confusion Matrix on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NWPU45dataset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94.52%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760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3">
            <a:extLst>
              <a:ext uri="{FF2B5EF4-FFF2-40B4-BE49-F238E27FC236}">
                <a16:creationId xmlns="" xmlns:a16="http://schemas.microsoft.com/office/drawing/2014/main" id="{E4A5AA03-C2E8-40FF-B4DD-44E457C6F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37855783"/>
              </p:ext>
            </p:extLst>
          </p:nvPr>
        </p:nvGraphicFramePr>
        <p:xfrm>
          <a:off x="967952" y="1786773"/>
          <a:ext cx="7060433" cy="4450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36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70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97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8403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Datasets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UCM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NUPW-RESISC45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72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CaffeNet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93.9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84.57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842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VGG-F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94.14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86.33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257099038"/>
                  </a:ext>
                </a:extLst>
              </a:tr>
              <a:tr h="37842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VGG-S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u="sng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94.85</a:t>
                      </a:r>
                      <a:endParaRPr lang="zh-CN" sz="2000" b="1" u="sng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86.96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019172550"/>
                  </a:ext>
                </a:extLst>
              </a:tr>
              <a:tr h="37842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VGG-M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93.95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86.73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085946932"/>
                  </a:ext>
                </a:extLst>
              </a:tr>
              <a:tr h="48782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VGG-16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94.09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86.14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82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VGG-19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93.65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85.24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62221803"/>
                  </a:ext>
                </a:extLst>
              </a:tr>
              <a:tr h="48782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ResNet-50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u="sng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95.52</a:t>
                      </a:r>
                      <a:endParaRPr lang="zh-CN" sz="2000" b="1" u="sng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u="sng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90.2</a:t>
                      </a:r>
                      <a:endParaRPr lang="zh-CN" sz="2000" b="1" u="sng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410062391"/>
                  </a:ext>
                </a:extLst>
              </a:tr>
              <a:tr h="48782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Co-training</a:t>
                      </a:r>
                      <a:endParaRPr lang="zh-CN" sz="2000" kern="100" dirty="0"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93.75</a:t>
                      </a:r>
                      <a:endParaRPr lang="zh-CN" sz="2000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u="sng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87.25</a:t>
                      </a:r>
                      <a:endParaRPr lang="zh-CN" sz="2000" b="1" u="sng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160729409"/>
                  </a:ext>
                </a:extLst>
              </a:tr>
              <a:tr h="49721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Proposed Method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i="0" u="sng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94.52</a:t>
                      </a:r>
                      <a:endParaRPr lang="zh-CN" sz="2000" b="1" i="0" u="sng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u="sng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88.86</a:t>
                      </a:r>
                      <a:endParaRPr lang="zh-CN" sz="2000" b="1" u="sng" kern="100" dirty="0"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315636568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="" xmlns:a16="http://schemas.microsoft.com/office/drawing/2014/main" id="{153A1364-8064-465E-AADA-B0D162F19DBC}"/>
              </a:ext>
            </a:extLst>
          </p:cNvPr>
          <p:cNvSpPr/>
          <p:nvPr/>
        </p:nvSpPr>
        <p:spPr bwMode="auto">
          <a:xfrm>
            <a:off x="1056530" y="5301208"/>
            <a:ext cx="6967716" cy="36004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66ABDA4D-E364-4E32-9916-0CD40301E4E5}"/>
              </a:ext>
            </a:extLst>
          </p:cNvPr>
          <p:cNvSpPr/>
          <p:nvPr/>
        </p:nvSpPr>
        <p:spPr bwMode="auto">
          <a:xfrm>
            <a:off x="1075009" y="5805264"/>
            <a:ext cx="6860660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AD330C79-D25D-4189-B9D5-A117277DA26E}"/>
              </a:ext>
            </a:extLst>
          </p:cNvPr>
          <p:cNvSpPr/>
          <p:nvPr/>
        </p:nvSpPr>
        <p:spPr>
          <a:xfrm>
            <a:off x="400720" y="1202000"/>
            <a:ext cx="6300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Classification accuracy , OA(%)</a:t>
            </a:r>
            <a:endParaRPr lang="zh-CN" altLang="en-US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="" xmlns:a16="http://schemas.microsoft.com/office/drawing/2014/main" id="{F0939487-1894-4718-8FA0-10E1BD7F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 and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646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Outlines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Semi-supervised generative framework with deep learning features (SSGF)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HRRS scene classification based on SSGF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Experiment and analysis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51AEC17-C874-4AC6-9045-9F1F433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Conclusion</a:t>
            </a:r>
            <a:endParaRPr lang="zh-CN" altLang="en-US" sz="5400" b="1" dirty="0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FE461FAF-271A-4B6B-AED5-EC4A81C1DFD4}"/>
              </a:ext>
            </a:extLst>
          </p:cNvPr>
          <p:cNvSpPr txBox="1"/>
          <p:nvPr/>
        </p:nvSpPr>
        <p:spPr>
          <a:xfrm>
            <a:off x="263724" y="1329393"/>
            <a:ext cx="84352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Focusing on the problem of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manually-labeled samples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proposed a semi-supervised generative framework: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deep-learning-based feature 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co-training based self label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discriminative evaluator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framework goes along with a limited annotation samples and extensive unlabeled samples for reliable annotation datasets for scene classification.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08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2780928"/>
            <a:ext cx="8066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latin typeface="Times New Roman" pitchFamily="18" charset="0"/>
                <a:cs typeface="Times New Roman" pitchFamily="18" charset="0"/>
              </a:rPr>
              <a:t>Thank you for your attention!</a:t>
            </a:r>
            <a:endParaRPr lang="zh-CN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7441" y="2932314"/>
            <a:ext cx="14346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000" b="1" kern="0" dirty="0">
                <a:latin typeface="Times New Roman" pitchFamily="18" charset="0"/>
                <a:cs typeface="Times New Roman" pitchFamily="18" charset="0"/>
              </a:rPr>
              <a:t>Landsat 1</a:t>
            </a:r>
          </a:p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000" b="1" kern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78-30m</a:t>
            </a:r>
            <a:r>
              <a:rPr lang="en-US" altLang="zh-CN" sz="2000" b="1" kern="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5622977" y="2937211"/>
            <a:ext cx="1587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000" b="1" kern="0" dirty="0" smtClean="0">
                <a:latin typeface="Times New Roman" pitchFamily="18" charset="0"/>
                <a:cs typeface="Times New Roman" pitchFamily="18" charset="0"/>
              </a:rPr>
              <a:t>ZY-3, 2012.1</a:t>
            </a:r>
            <a:endParaRPr lang="en-US" altLang="zh-CN" sz="2000" b="1" kern="0" dirty="0">
              <a:latin typeface="Times New Roman" pitchFamily="18" charset="0"/>
              <a:cs typeface="Times New Roman" pitchFamily="18" charset="0"/>
            </a:endParaRPr>
          </a:p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000" b="1" kern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2.1-5.8m</a:t>
            </a:r>
            <a:r>
              <a:rPr lang="en-US" altLang="zh-CN" sz="2000" b="1" kern="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6" name="矩形 5"/>
          <p:cNvSpPr/>
          <p:nvPr/>
        </p:nvSpPr>
        <p:spPr>
          <a:xfrm>
            <a:off x="3890348" y="2952234"/>
            <a:ext cx="17326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000" b="1" kern="0" dirty="0">
                <a:latin typeface="Times New Roman" pitchFamily="18" charset="0"/>
                <a:cs typeface="Times New Roman" pitchFamily="18" charset="0"/>
              </a:rPr>
              <a:t>Worldview-3</a:t>
            </a:r>
          </a:p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000" b="1" kern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0.31-1.2m</a:t>
            </a:r>
            <a:r>
              <a:rPr lang="en-US" altLang="zh-CN" sz="2000" b="1" kern="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7" name="Picture 9" descr="http://b.hiphotos.baidu.com/baike/c0%3Dbaike80%2C5%2C5%2C80%2C26/sign=d209f2a415ce36d3b6098b625b9a51e2/9e3df8dcd100baa144ad49c54710b912c9fc2e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270" r="3473" b="13397"/>
          <a:stretch/>
        </p:blipFill>
        <p:spPr bwMode="auto">
          <a:xfrm>
            <a:off x="5166987" y="5307573"/>
            <a:ext cx="1395890" cy="780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129903" y="6084585"/>
            <a:ext cx="1470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1600" b="1" kern="0" dirty="0" smtClean="0">
                <a:latin typeface="Times New Roman" pitchFamily="18" charset="0"/>
                <a:cs typeface="Times New Roman" pitchFamily="18" charset="0"/>
              </a:rPr>
              <a:t>UAV-cm level</a:t>
            </a:r>
            <a:endParaRPr lang="en-US" altLang="zh-CN" sz="1600" b="1" kern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2672670" y="4595719"/>
            <a:ext cx="9569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Times New Roman" pitchFamily="18" charset="0"/>
              </a:rPr>
              <a:t>DMC</a:t>
            </a:r>
          </a:p>
        </p:txBody>
      </p:sp>
      <p:sp>
        <p:nvSpPr>
          <p:cNvPr id="10" name="矩形 9"/>
          <p:cNvSpPr/>
          <p:nvPr/>
        </p:nvSpPr>
        <p:spPr>
          <a:xfrm>
            <a:off x="3464014" y="4633022"/>
            <a:ext cx="95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UCD</a:t>
            </a:r>
          </a:p>
        </p:txBody>
      </p:sp>
      <p:sp>
        <p:nvSpPr>
          <p:cNvPr id="11" name="矩形 10"/>
          <p:cNvSpPr/>
          <p:nvPr/>
        </p:nvSpPr>
        <p:spPr>
          <a:xfrm>
            <a:off x="4222236" y="4606171"/>
            <a:ext cx="1148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SWDC4</a:t>
            </a:r>
          </a:p>
        </p:txBody>
      </p:sp>
      <p:pic>
        <p:nvPicPr>
          <p:cNvPr id="12" name="Picture 4" descr="D:\paper\2015_PHD_Dissertation\开题报告\pic\dm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240" y="3882013"/>
            <a:ext cx="637328" cy="65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5" descr="D:\paper\2015_PHD_Dissertation\开题报告\pic\ucd(ultram_camera D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4180" y="3951727"/>
            <a:ext cx="570631" cy="582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6" descr="D:\paper\2015_PHD_Dissertation\开题报告\pic\swcd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23903" y="3913165"/>
            <a:ext cx="570631" cy="596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683568" y="4797152"/>
            <a:ext cx="23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400" b="1" kern="0" dirty="0" smtClean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Aerial camera</a:t>
            </a:r>
            <a:endParaRPr lang="en-US" altLang="zh-CN" sz="2400" b="1" kern="0" dirty="0">
              <a:solidFill>
                <a:srgbClr val="33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D:\paper\2015_PHD_Dissertation\开题报告\qb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722" y="3645025"/>
            <a:ext cx="679926" cy="6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等腰三角形 154"/>
          <p:cNvSpPr>
            <a:spLocks noChangeArrowheads="1"/>
          </p:cNvSpPr>
          <p:nvPr/>
        </p:nvSpPr>
        <p:spPr bwMode="auto">
          <a:xfrm>
            <a:off x="611560" y="4509120"/>
            <a:ext cx="384460" cy="1800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8" name="Picture 16" descr="D:\paper\2015_PHD_Dissertation\开题报告\pic\plane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31640" y="4509120"/>
            <a:ext cx="1054100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等腰三角形 155"/>
          <p:cNvSpPr>
            <a:spLocks noChangeArrowheads="1"/>
          </p:cNvSpPr>
          <p:nvPr/>
        </p:nvSpPr>
        <p:spPr bwMode="auto">
          <a:xfrm>
            <a:off x="1691680" y="5229200"/>
            <a:ext cx="279753" cy="108012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等腰三角形 155"/>
          <p:cNvSpPr>
            <a:spLocks noChangeArrowheads="1"/>
          </p:cNvSpPr>
          <p:nvPr/>
        </p:nvSpPr>
        <p:spPr bwMode="auto">
          <a:xfrm>
            <a:off x="3059832" y="5805264"/>
            <a:ext cx="127351" cy="48577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3708" y="4232354"/>
            <a:ext cx="1718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400" b="1" kern="0" dirty="0" smtClean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Satellite</a:t>
            </a:r>
            <a:endParaRPr lang="en-US" altLang="zh-CN" sz="2400" b="1" kern="0" dirty="0">
              <a:solidFill>
                <a:srgbClr val="33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99792" y="5085184"/>
            <a:ext cx="803894" cy="43172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555776" y="5445224"/>
            <a:ext cx="1152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400" b="1" kern="0" dirty="0" smtClean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UAV</a:t>
            </a:r>
            <a:endParaRPr lang="en-US" altLang="zh-CN" sz="2400" b="1" kern="0" dirty="0">
              <a:solidFill>
                <a:srgbClr val="33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141733" y="2948460"/>
            <a:ext cx="15481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000" b="1" kern="0" dirty="0" smtClean="0">
                <a:latin typeface="Times New Roman" pitchFamily="18" charset="0"/>
                <a:cs typeface="Times New Roman" pitchFamily="18" charset="0"/>
              </a:rPr>
              <a:t>IKONOS</a:t>
            </a:r>
          </a:p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000" b="1" kern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1-4m</a:t>
            </a:r>
            <a:r>
              <a:rPr lang="en-US" altLang="zh-CN" sz="2000" b="1" kern="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25" name="Picture 1" descr="D:\paper\2015_PHD_Dissertation\开题报告\pic\ADS80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11328" y="3905724"/>
            <a:ext cx="789105" cy="609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矩形 25"/>
          <p:cNvSpPr/>
          <p:nvPr/>
        </p:nvSpPr>
        <p:spPr>
          <a:xfrm>
            <a:off x="5132930" y="4606171"/>
            <a:ext cx="1077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spcBef>
                <a:spcPts val="0"/>
              </a:spcBef>
              <a:buClr>
                <a:srgbClr val="3333FF"/>
              </a:buClr>
              <a:buSzPct val="80000"/>
              <a:defRPr/>
            </a:pPr>
            <a:r>
              <a:rPr lang="en-US" altLang="zh-CN" b="1" kern="0" dirty="0" smtClean="0">
                <a:latin typeface="Times New Roman" pitchFamily="18" charset="0"/>
                <a:ea typeface="黑体"/>
                <a:cs typeface="Times New Roman" pitchFamily="18" charset="0"/>
              </a:rPr>
              <a:t>ADS80</a:t>
            </a:r>
            <a:endParaRPr lang="en-US" altLang="zh-CN" b="1" kern="0" dirty="0">
              <a:latin typeface="Times New Roman" pitchFamily="18" charset="0"/>
              <a:ea typeface="黑体"/>
              <a:cs typeface="Times New Roman" pitchFamily="18" charset="0"/>
            </a:endParaRPr>
          </a:p>
        </p:txBody>
      </p:sp>
      <p:sp>
        <p:nvSpPr>
          <p:cNvPr id="27" name="等腰三角形 154"/>
          <p:cNvSpPr>
            <a:spLocks noChangeArrowheads="1"/>
          </p:cNvSpPr>
          <p:nvPr/>
        </p:nvSpPr>
        <p:spPr bwMode="auto">
          <a:xfrm rot="15347112">
            <a:off x="6078076" y="3998199"/>
            <a:ext cx="319735" cy="850609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8" name="Picture 3" descr="http://www.ceode.cas.cn/kycg/kydt/201211/W020121109357998534303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27962" y="3814083"/>
            <a:ext cx="2353561" cy="125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圆角矩形 28"/>
          <p:cNvSpPr/>
          <p:nvPr/>
        </p:nvSpPr>
        <p:spPr bwMode="auto">
          <a:xfrm>
            <a:off x="2671395" y="3742075"/>
            <a:ext cx="3538745" cy="1234399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zh-CN" altLang="en-US">
              <a:ea typeface="黑体" pitchFamily="2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3605971" y="5182235"/>
            <a:ext cx="3165932" cy="1414237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zh-CN" altLang="en-US">
              <a:ea typeface="黑体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2" cstate="print"/>
          <a:srcRect t="10160"/>
          <a:stretch/>
        </p:blipFill>
        <p:spPr>
          <a:xfrm>
            <a:off x="148708" y="1432673"/>
            <a:ext cx="1735496" cy="154933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3" cstate="print"/>
          <a:srcRect t="12900"/>
          <a:stretch/>
        </p:blipFill>
        <p:spPr>
          <a:xfrm>
            <a:off x="5622977" y="1432672"/>
            <a:ext cx="1597306" cy="151207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4" cstate="print"/>
          <a:srcRect t="11081"/>
          <a:stretch/>
        </p:blipFill>
        <p:spPr>
          <a:xfrm>
            <a:off x="3770926" y="1432672"/>
            <a:ext cx="1610011" cy="1526484"/>
          </a:xfrm>
          <a:prstGeom prst="rect">
            <a:avLst/>
          </a:prstGeom>
        </p:spPr>
      </p:pic>
      <p:sp>
        <p:nvSpPr>
          <p:cNvPr id="35" name="右箭头 34"/>
          <p:cNvSpPr/>
          <p:nvPr/>
        </p:nvSpPr>
        <p:spPr bwMode="auto">
          <a:xfrm>
            <a:off x="1691680" y="3161092"/>
            <a:ext cx="473058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36" name="右箭头 35"/>
          <p:cNvSpPr/>
          <p:nvPr/>
        </p:nvSpPr>
        <p:spPr bwMode="auto">
          <a:xfrm>
            <a:off x="3491880" y="3161092"/>
            <a:ext cx="551642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 bwMode="auto">
          <a:xfrm>
            <a:off x="5508104" y="1340768"/>
            <a:ext cx="0" cy="22322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5" cstate="print"/>
          <a:srcRect t="12956"/>
          <a:stretch/>
        </p:blipFill>
        <p:spPr>
          <a:xfrm>
            <a:off x="7302957" y="1432672"/>
            <a:ext cx="1593115" cy="1504538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7293587" y="2899334"/>
            <a:ext cx="1587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000" b="1" kern="0" dirty="0" smtClean="0">
                <a:latin typeface="Times New Roman" pitchFamily="18" charset="0"/>
                <a:cs typeface="Times New Roman" pitchFamily="18" charset="0"/>
              </a:rPr>
              <a:t>GF-2, 2014.8</a:t>
            </a:r>
            <a:endParaRPr lang="en-US" altLang="zh-CN" sz="2000" b="1" kern="0" dirty="0">
              <a:latin typeface="Times New Roman" pitchFamily="18" charset="0"/>
              <a:cs typeface="Times New Roman" pitchFamily="18" charset="0"/>
            </a:endParaRPr>
          </a:p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2000" b="1" kern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1-4m</a:t>
            </a:r>
            <a:r>
              <a:rPr lang="en-US" altLang="zh-CN" sz="2000" b="1" kern="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CN" sz="2000" b="1" kern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等腰三角形 154"/>
          <p:cNvSpPr>
            <a:spLocks noChangeArrowheads="1"/>
          </p:cNvSpPr>
          <p:nvPr/>
        </p:nvSpPr>
        <p:spPr bwMode="auto">
          <a:xfrm rot="17087033">
            <a:off x="6507204" y="5550801"/>
            <a:ext cx="253953" cy="670185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89626" y="5285756"/>
            <a:ext cx="2114094" cy="104860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59847" y="5340573"/>
            <a:ext cx="1333999" cy="74812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3756027" y="6102243"/>
            <a:ext cx="1470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fontAlgn="ctr">
              <a:buClr>
                <a:srgbClr val="3333FF"/>
              </a:buClr>
              <a:buSzPct val="80000"/>
              <a:defRPr/>
            </a:pPr>
            <a:r>
              <a:rPr lang="en-US" altLang="zh-CN" sz="1600" b="1" kern="0" dirty="0" smtClean="0">
                <a:latin typeface="Times New Roman" pitchFamily="18" charset="0"/>
                <a:cs typeface="Times New Roman" pitchFamily="18" charset="0"/>
              </a:rPr>
              <a:t>DJ-UAV </a:t>
            </a:r>
            <a:endParaRPr lang="en-US" altLang="zh-CN" sz="1600" b="1" kern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右箭头 43"/>
          <p:cNvSpPr/>
          <p:nvPr/>
        </p:nvSpPr>
        <p:spPr bwMode="auto">
          <a:xfrm>
            <a:off x="6993608" y="3166932"/>
            <a:ext cx="618697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45" name="等腰三角形 154"/>
          <p:cNvSpPr>
            <a:spLocks noChangeArrowheads="1"/>
          </p:cNvSpPr>
          <p:nvPr/>
        </p:nvSpPr>
        <p:spPr bwMode="auto">
          <a:xfrm rot="14654754">
            <a:off x="1513976" y="3453307"/>
            <a:ext cx="282432" cy="1127893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6" name="图片 6" descr="D:\paper\201408_TIP_MFLDA\figures\wuhan_iko_anno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3" y="1412776"/>
            <a:ext cx="1712421" cy="153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标题 1">
            <a:extLst>
              <a:ext uri="{FF2B5EF4-FFF2-40B4-BE49-F238E27FC236}">
                <a16:creationId xmlns="" xmlns:a16="http://schemas.microsoft.com/office/drawing/2014/main" id="{0F55C84B-B6D2-4734-89CC-BB485911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0F55C84B-B6D2-4734-89CC-BB485911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99460" y="1340769"/>
            <a:ext cx="2532980" cy="4896544"/>
          </a:xfrm>
          <a:prstGeom prst="roundRect">
            <a:avLst>
              <a:gd name="adj" fmla="val 3772"/>
            </a:avLst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190155" y="1341201"/>
            <a:ext cx="1669878" cy="4813077"/>
          </a:xfrm>
          <a:prstGeom prst="roundRect">
            <a:avLst>
              <a:gd name="adj" fmla="val 3772"/>
            </a:avLst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83568" y="1341201"/>
            <a:ext cx="1714499" cy="4813077"/>
          </a:xfrm>
          <a:prstGeom prst="roundRect">
            <a:avLst>
              <a:gd name="adj" fmla="val 3772"/>
            </a:avLst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24" descr="E:\paper\2013_IGRASS\ppt_fig\commercial_bmp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5" y="1834907"/>
            <a:ext cx="1259947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5" descr="E:\paper\2013_IGRASS\ppt_fig\industrial_bmp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5" y="4746223"/>
            <a:ext cx="1259947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6" descr="E:\paper\2013_IGRASS\ppt_fig\residential_bmp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5" y="3290565"/>
            <a:ext cx="1259947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54"/>
          <p:cNvSpPr txBox="1">
            <a:spLocks noChangeArrowheads="1"/>
          </p:cNvSpPr>
          <p:nvPr/>
        </p:nvSpPr>
        <p:spPr bwMode="auto">
          <a:xfrm>
            <a:off x="6197406" y="1772816"/>
            <a:ext cx="738664" cy="14401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anchor="ctr">
            <a:spAutoFit/>
          </a:bodyPr>
          <a:lstStyle>
            <a:defPPr>
              <a:defRPr lang="zh-CN"/>
            </a:defPPr>
            <a:lvl2pPr marL="0" lvl="1" algn="ctr" fontAlgn="ctr">
              <a:lnSpc>
                <a:spcPct val="120000"/>
              </a:lnSpc>
              <a:spcBef>
                <a:spcPts val="0"/>
              </a:spcBef>
              <a:buClr>
                <a:srgbClr val="0000CC"/>
              </a:buClr>
              <a:buSzPct val="80000"/>
              <a:defRPr sz="18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黑体"/>
              </a:defRPr>
            </a:lvl2pPr>
          </a:lstStyle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commercial area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55"/>
          <p:cNvSpPr txBox="1">
            <a:spLocks noChangeArrowheads="1"/>
          </p:cNvSpPr>
          <p:nvPr/>
        </p:nvSpPr>
        <p:spPr bwMode="auto">
          <a:xfrm>
            <a:off x="6308206" y="3356992"/>
            <a:ext cx="517065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anchor="b">
            <a:spAutoFit/>
          </a:bodyPr>
          <a:lstStyle>
            <a:defPPr>
              <a:defRPr lang="zh-CN"/>
            </a:defPPr>
            <a:lvl2pPr marL="0" lvl="1" algn="ctr" fontAlgn="ctr">
              <a:lnSpc>
                <a:spcPct val="120000"/>
              </a:lnSpc>
              <a:spcBef>
                <a:spcPts val="0"/>
              </a:spcBef>
              <a:buClr>
                <a:srgbClr val="0000CC"/>
              </a:buClr>
              <a:buSzPct val="80000"/>
              <a:defRPr sz="18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黑体"/>
              </a:defRPr>
            </a:lvl2pPr>
          </a:lstStyle>
          <a:p>
            <a:pPr lvl="1"/>
            <a:r>
              <a:rPr lang="en-US" altLang="zh-CN" dirty="0" smtClean="0">
                <a:effectLst/>
                <a:latin typeface="Times New Roman" pitchFamily="18" charset="0"/>
                <a:cs typeface="Times New Roman" pitchFamily="18" charset="0"/>
              </a:rPr>
              <a:t>Residential</a:t>
            </a:r>
            <a:endParaRPr lang="zh-CN" altLang="en-US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6092700" y="1789807"/>
            <a:ext cx="2295723" cy="1345358"/>
          </a:xfrm>
          <a:prstGeom prst="roundRect">
            <a:avLst/>
          </a:prstGeom>
          <a:noFill/>
          <a:ln w="19050" cap="flat" cmpd="sng" algn="ctr">
            <a:solidFill>
              <a:srgbClr val="002061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25" name="Picture 24" descr="E:\paper\2013_IGRASS\ppt_fig\commercial_bmp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12" y="1834907"/>
            <a:ext cx="126000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E:\paper\2013_IGRASS\ppt_fig\industrial_bmp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12" y="4746223"/>
            <a:ext cx="126159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E:\paper\2013_IGRASS\ppt_fig\residential_bmp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12" y="3261990"/>
            <a:ext cx="126000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E:\paper\2013_IGRASS\ppt_fig\industrial_cls_bmp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0" y="4746223"/>
            <a:ext cx="1259955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E:\paper\2013_IGRASS\ppt_fig\residential_cls_bmp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0" y="3290565"/>
            <a:ext cx="1259955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E:\paper\2013_IGRASS\ppt_fig\commercial_cls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0" y="1834907"/>
            <a:ext cx="1259955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右箭头 43"/>
          <p:cNvSpPr/>
          <p:nvPr/>
        </p:nvSpPr>
        <p:spPr>
          <a:xfrm>
            <a:off x="2411760" y="3140968"/>
            <a:ext cx="936104" cy="1591307"/>
          </a:xfrm>
          <a:prstGeom prst="rightArrow">
            <a:avLst/>
          </a:prstGeom>
          <a:solidFill>
            <a:srgbClr val="6FA0DB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42"/>
          <p:cNvSpPr>
            <a:spLocks noChangeArrowheads="1"/>
          </p:cNvSpPr>
          <p:nvPr/>
        </p:nvSpPr>
        <p:spPr bwMode="auto">
          <a:xfrm>
            <a:off x="683569" y="1366715"/>
            <a:ext cx="1656184" cy="42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  <a:buSzPct val="125000"/>
            </a:pPr>
            <a:r>
              <a:rPr lang="en-US" altLang="zh-CN" sz="2000" b="1" dirty="0" smtClean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HRRS Image</a:t>
            </a:r>
            <a:endParaRPr lang="zh-CN" altLang="en-US" sz="2000" b="1" dirty="0">
              <a:solidFill>
                <a:srgbClr val="00246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矩形 42"/>
          <p:cNvSpPr>
            <a:spLocks noChangeArrowheads="1"/>
          </p:cNvSpPr>
          <p:nvPr/>
        </p:nvSpPr>
        <p:spPr bwMode="auto">
          <a:xfrm>
            <a:off x="3283176" y="1366715"/>
            <a:ext cx="1576856" cy="42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  <a:buSzPct val="125000"/>
            </a:pPr>
            <a:r>
              <a:rPr lang="en-US" altLang="zh-CN" sz="2000" b="1" dirty="0" smtClean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Object-Level</a:t>
            </a:r>
            <a:endParaRPr lang="zh-CN" altLang="en-US" sz="2000" b="1" dirty="0">
              <a:solidFill>
                <a:srgbClr val="00246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6092700" y="3225239"/>
            <a:ext cx="2295723" cy="1345358"/>
          </a:xfrm>
          <a:prstGeom prst="roundRect">
            <a:avLst/>
          </a:prstGeom>
          <a:noFill/>
          <a:ln w="19050" cap="flat" cmpd="sng" algn="ctr">
            <a:solidFill>
              <a:srgbClr val="002061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092700" y="4701315"/>
            <a:ext cx="2295723" cy="1345358"/>
          </a:xfrm>
          <a:prstGeom prst="roundRect">
            <a:avLst/>
          </a:prstGeom>
          <a:noFill/>
          <a:ln w="19050" cap="flat" cmpd="sng" algn="ctr">
            <a:solidFill>
              <a:srgbClr val="002061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36" name="矩形 42"/>
          <p:cNvSpPr>
            <a:spLocks noChangeArrowheads="1"/>
          </p:cNvSpPr>
          <p:nvPr/>
        </p:nvSpPr>
        <p:spPr bwMode="auto">
          <a:xfrm>
            <a:off x="6084168" y="1366715"/>
            <a:ext cx="2448272" cy="42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/>
          <a:p>
            <a:pPr algn="ctr">
              <a:lnSpc>
                <a:spcPct val="120000"/>
              </a:lnSpc>
              <a:buSzPct val="125000"/>
            </a:pPr>
            <a:r>
              <a:rPr lang="en-US" altLang="zh-CN" sz="2000" b="1" dirty="0" smtClean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Semantic Information</a:t>
            </a:r>
            <a:endParaRPr lang="zh-CN" altLang="en-US" sz="2000" b="1" dirty="0">
              <a:solidFill>
                <a:srgbClr val="00246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788024" y="3212976"/>
            <a:ext cx="1296293" cy="1512168"/>
            <a:chOff x="4788024" y="2864060"/>
            <a:chExt cx="1296293" cy="1512168"/>
          </a:xfrm>
        </p:grpSpPr>
        <p:sp>
          <p:nvSpPr>
            <p:cNvPr id="39" name="右箭头 43"/>
            <p:cNvSpPr/>
            <p:nvPr/>
          </p:nvSpPr>
          <p:spPr>
            <a:xfrm>
              <a:off x="4860032" y="2864060"/>
              <a:ext cx="1224136" cy="1512168"/>
            </a:xfrm>
            <a:prstGeom prst="rightArrow">
              <a:avLst>
                <a:gd name="adj1" fmla="val 50000"/>
                <a:gd name="adj2" fmla="val 31927"/>
              </a:avLst>
            </a:prstGeom>
            <a:solidFill>
              <a:srgbClr val="6FA0DB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4788024" y="3224100"/>
              <a:ext cx="1296293" cy="683264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>
              <a:defPPr>
                <a:defRPr lang="zh-CN"/>
              </a:defPPr>
              <a:lvl2pPr marL="0" lvl="1" algn="ctr" fontAlgn="ctr">
                <a:lnSpc>
                  <a:spcPct val="120000"/>
                </a:lnSpc>
                <a:spcBef>
                  <a:spcPts val="0"/>
                </a:spcBef>
                <a:buClr>
                  <a:srgbClr val="0000CC"/>
                </a:buClr>
                <a:buSzPct val="80000"/>
                <a:defRPr sz="180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黑体"/>
                </a:defRPr>
              </a:lvl2pPr>
            </a:lstStyle>
            <a:p>
              <a:pPr lvl="1"/>
              <a:r>
                <a:rPr lang="en-US" altLang="zh-CN" sz="1600" dirty="0" smtClean="0">
                  <a:effectLst/>
                  <a:latin typeface="Times New Roman" pitchFamily="18" charset="0"/>
                  <a:cs typeface="Times New Roman" pitchFamily="18" charset="0"/>
                </a:rPr>
                <a:t>Scene classification</a:t>
              </a:r>
              <a:endParaRPr lang="zh-CN" altLang="en-US" sz="1600" dirty="0"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4" name="下弧形箭头 38"/>
          <p:cNvSpPr>
            <a:spLocks noChangeArrowheads="1"/>
          </p:cNvSpPr>
          <p:nvPr/>
        </p:nvSpPr>
        <p:spPr bwMode="auto">
          <a:xfrm>
            <a:off x="2051720" y="6122999"/>
            <a:ext cx="4143375" cy="571502"/>
          </a:xfrm>
          <a:prstGeom prst="curvedUpArrow">
            <a:avLst>
              <a:gd name="adj1" fmla="val 35914"/>
              <a:gd name="adj2" fmla="val 84315"/>
              <a:gd name="adj3" fmla="val 25000"/>
            </a:avLst>
          </a:prstGeom>
          <a:solidFill>
            <a:srgbClr val="43A1FF"/>
          </a:solidFill>
          <a:ln w="9525" algn="ctr">
            <a:noFill/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3183285" y="6218306"/>
            <a:ext cx="1871662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zh-CN"/>
            </a:defPPr>
            <a:lvl2pPr marL="0" lvl="1" algn="ctr" fontAlgn="ctr">
              <a:lnSpc>
                <a:spcPct val="120000"/>
              </a:lnSpc>
              <a:spcBef>
                <a:spcPts val="0"/>
              </a:spcBef>
              <a:buClr>
                <a:srgbClr val="0000CC"/>
              </a:buClr>
              <a:buSzPct val="80000"/>
              <a:defRPr sz="18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黑体"/>
              </a:defRPr>
            </a:lvl2pPr>
          </a:lstStyle>
          <a:p>
            <a:r>
              <a:rPr lang="en-US" altLang="zh-CN" b="1" dirty="0" smtClean="0"/>
              <a:t>Semantic Gap</a:t>
            </a:r>
            <a:endParaRPr lang="en-US" altLang="zh-CN" b="1" dirty="0"/>
          </a:p>
        </p:txBody>
      </p:sp>
      <p:pic>
        <p:nvPicPr>
          <p:cNvPr id="46" name="Picture 49" descr="C:\Users\Backie\AppData\Local\Microsoft\Windows\Temporary Internet Files\Content.IE5\MXM5FWFW\MC900356213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64904"/>
            <a:ext cx="74295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 bwMode="auto">
          <a:xfrm>
            <a:off x="2339752" y="3573016"/>
            <a:ext cx="949797" cy="6832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lvl="1" algn="ctr" fontAlgn="ctr">
              <a:lnSpc>
                <a:spcPct val="120000"/>
              </a:lnSpc>
              <a:spcBef>
                <a:spcPts val="0"/>
              </a:spcBef>
              <a:buClr>
                <a:srgbClr val="0000CC"/>
              </a:buClr>
              <a:buSzPct val="80000"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Times New Roman" pitchFamily="18" charset="0"/>
                <a:ea typeface="黑体"/>
                <a:cs typeface="Times New Roman" pitchFamily="18" charset="0"/>
              </a:rPr>
              <a:t>Object detection</a:t>
            </a:r>
            <a:endParaRPr lang="zh-CN" altLang="en-US" sz="1600" dirty="0">
              <a:solidFill>
                <a:schemeClr val="tx1"/>
              </a:solidFill>
              <a:latin typeface="Times New Roman" pitchFamily="18" charset="0"/>
              <a:ea typeface="黑体"/>
              <a:cs typeface="Times New Roman" pitchFamily="18" charset="0"/>
            </a:endParaRPr>
          </a:p>
        </p:txBody>
      </p:sp>
      <p:sp>
        <p:nvSpPr>
          <p:cNvPr id="47" name="TextBox 55"/>
          <p:cNvSpPr txBox="1">
            <a:spLocks noChangeArrowheads="1"/>
          </p:cNvSpPr>
          <p:nvPr/>
        </p:nvSpPr>
        <p:spPr bwMode="auto">
          <a:xfrm>
            <a:off x="6308206" y="4797152"/>
            <a:ext cx="517065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anchor="b">
            <a:spAutoFit/>
          </a:bodyPr>
          <a:lstStyle>
            <a:defPPr>
              <a:defRPr lang="zh-CN"/>
            </a:defPPr>
            <a:lvl2pPr marL="0" lvl="1" algn="ctr" fontAlgn="ctr">
              <a:lnSpc>
                <a:spcPct val="120000"/>
              </a:lnSpc>
              <a:spcBef>
                <a:spcPts val="0"/>
              </a:spcBef>
              <a:buClr>
                <a:srgbClr val="0000CC"/>
              </a:buClr>
              <a:buSzPct val="80000"/>
              <a:defRPr sz="18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黑体"/>
              </a:defRPr>
            </a:lvl2pPr>
          </a:lstStyle>
          <a:p>
            <a:pPr lvl="1"/>
            <a:r>
              <a:rPr lang="en-US" altLang="zh-CN" dirty="0" smtClean="0">
                <a:effectLst/>
                <a:latin typeface="Times New Roman" pitchFamily="18" charset="0"/>
                <a:cs typeface="Times New Roman" pitchFamily="18" charset="0"/>
              </a:rPr>
              <a:t>Industrial</a:t>
            </a:r>
            <a:endParaRPr lang="zh-CN" altLang="en-US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363272" cy="60466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The basic flowchart for Scene classification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="" xmlns:a16="http://schemas.microsoft.com/office/drawing/2014/main" id="{0F55C84B-B6D2-4734-89CC-BB485911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4" descr="E:\paper\2013_IGRASS\ppt_fig\commercial_bmp.bmp">
            <a:extLst>
              <a:ext uri="{FF2B5EF4-FFF2-40B4-BE49-F238E27FC236}">
                <a16:creationId xmlns:a16="http://schemas.microsoft.com/office/drawing/2014/main" xmlns="" id="{9329E236-4A96-4C30-811F-FEC51C6FD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419359"/>
            <a:ext cx="158417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4" descr="E:\paper\2013_IGRASS\ppt_fig\commercial_bmp.bmp">
            <a:extLst>
              <a:ext uri="{FF2B5EF4-FFF2-40B4-BE49-F238E27FC236}">
                <a16:creationId xmlns:a16="http://schemas.microsoft.com/office/drawing/2014/main" xmlns="" id="{60EA5AC0-6C9C-40B2-BD57-F7DB16798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419359"/>
            <a:ext cx="1518424" cy="156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âé«å±ç¹å¾âçå¾çæç´¢ç»æ">
            <a:extLst>
              <a:ext uri="{FF2B5EF4-FFF2-40B4-BE49-F238E27FC236}">
                <a16:creationId xmlns:a16="http://schemas.microsoft.com/office/drawing/2014/main" xmlns="" id="{51276568-2B01-4A1D-AB67-46210B173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5383"/>
            <a:ext cx="1620845" cy="10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9">
            <a:extLst>
              <a:ext uri="{FF2B5EF4-FFF2-40B4-BE49-F238E27FC236}">
                <a16:creationId xmlns:a16="http://schemas.microsoft.com/office/drawing/2014/main" xmlns="" id="{16E26C1A-DE80-4368-94B1-D787CBFF47D2}"/>
              </a:ext>
            </a:extLst>
          </p:cNvPr>
          <p:cNvSpPr txBox="1"/>
          <p:nvPr/>
        </p:nvSpPr>
        <p:spPr>
          <a:xfrm>
            <a:off x="2638882" y="4139595"/>
            <a:ext cx="884609" cy="297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features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xmlns="" id="{932E8EE7-4B90-4656-934D-880BF2AF0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710" t="13130"/>
          <a:stretch>
            <a:fillRect/>
          </a:stretch>
        </p:blipFill>
        <p:spPr bwMode="auto">
          <a:xfrm>
            <a:off x="4211960" y="2419359"/>
            <a:ext cx="1838205" cy="17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右箭头 186">
            <a:extLst>
              <a:ext uri="{FF2B5EF4-FFF2-40B4-BE49-F238E27FC236}">
                <a16:creationId xmlns:a16="http://schemas.microsoft.com/office/drawing/2014/main" xmlns="" id="{3EA8D188-AAE2-4EB4-B466-944E13F73317}"/>
              </a:ext>
            </a:extLst>
          </p:cNvPr>
          <p:cNvSpPr/>
          <p:nvPr/>
        </p:nvSpPr>
        <p:spPr bwMode="auto">
          <a:xfrm>
            <a:off x="1835696" y="3067431"/>
            <a:ext cx="390125" cy="324169"/>
          </a:xfrm>
          <a:prstGeom prst="rightArrow">
            <a:avLst/>
          </a:prstGeom>
          <a:solidFill>
            <a:srgbClr val="43A1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黑体" pitchFamily="2" charset="-122"/>
            </a:endParaRPr>
          </a:p>
        </p:txBody>
      </p:sp>
      <p:sp>
        <p:nvSpPr>
          <p:cNvPr id="14" name="右箭头 186">
            <a:extLst>
              <a:ext uri="{FF2B5EF4-FFF2-40B4-BE49-F238E27FC236}">
                <a16:creationId xmlns:a16="http://schemas.microsoft.com/office/drawing/2014/main" xmlns="" id="{417857A4-B617-4467-B685-32C4638F340C}"/>
              </a:ext>
            </a:extLst>
          </p:cNvPr>
          <p:cNvSpPr/>
          <p:nvPr/>
        </p:nvSpPr>
        <p:spPr bwMode="auto">
          <a:xfrm>
            <a:off x="3851920" y="3139439"/>
            <a:ext cx="461020" cy="324169"/>
          </a:xfrm>
          <a:prstGeom prst="rightArrow">
            <a:avLst/>
          </a:prstGeom>
          <a:solidFill>
            <a:srgbClr val="43A1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黑体" pitchFamily="2" charset="-122"/>
            </a:endParaRPr>
          </a:p>
        </p:txBody>
      </p:sp>
      <p:sp>
        <p:nvSpPr>
          <p:cNvPr id="15" name="文本框 9">
            <a:extLst>
              <a:ext uri="{FF2B5EF4-FFF2-40B4-BE49-F238E27FC236}">
                <a16:creationId xmlns:a16="http://schemas.microsoft.com/office/drawing/2014/main" xmlns="" id="{9D78C4E7-88F9-487E-9641-F67E15DAEFD2}"/>
              </a:ext>
            </a:extLst>
          </p:cNvPr>
          <p:cNvSpPr txBox="1"/>
          <p:nvPr/>
        </p:nvSpPr>
        <p:spPr>
          <a:xfrm>
            <a:off x="4748824" y="4139595"/>
            <a:ext cx="1013435" cy="297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classifier</a:t>
            </a:r>
          </a:p>
        </p:txBody>
      </p:sp>
      <p:sp>
        <p:nvSpPr>
          <p:cNvPr id="16" name="文本框 9">
            <a:extLst>
              <a:ext uri="{FF2B5EF4-FFF2-40B4-BE49-F238E27FC236}">
                <a16:creationId xmlns:a16="http://schemas.microsoft.com/office/drawing/2014/main" xmlns="" id="{D8F50BA3-9134-4739-8B12-015AC93664C5}"/>
              </a:ext>
            </a:extLst>
          </p:cNvPr>
          <p:cNvSpPr txBox="1"/>
          <p:nvPr/>
        </p:nvSpPr>
        <p:spPr>
          <a:xfrm>
            <a:off x="395536" y="4139595"/>
            <a:ext cx="1409674" cy="297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HRRS images</a:t>
            </a:r>
          </a:p>
        </p:txBody>
      </p:sp>
      <p:sp>
        <p:nvSpPr>
          <p:cNvPr id="17" name="文本框 9">
            <a:extLst>
              <a:ext uri="{FF2B5EF4-FFF2-40B4-BE49-F238E27FC236}">
                <a16:creationId xmlns:a16="http://schemas.microsoft.com/office/drawing/2014/main" xmlns="" id="{E4BE04E8-593F-4570-982A-D80F3F412667}"/>
              </a:ext>
            </a:extLst>
          </p:cNvPr>
          <p:cNvSpPr txBox="1"/>
          <p:nvPr/>
        </p:nvSpPr>
        <p:spPr>
          <a:xfrm>
            <a:off x="6374330" y="4139595"/>
            <a:ext cx="2446142" cy="297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assign a semantic level tag</a:t>
            </a:r>
          </a:p>
        </p:txBody>
      </p:sp>
      <p:sp>
        <p:nvSpPr>
          <p:cNvPr id="18" name="右箭头 186">
            <a:extLst>
              <a:ext uri="{FF2B5EF4-FFF2-40B4-BE49-F238E27FC236}">
                <a16:creationId xmlns:a16="http://schemas.microsoft.com/office/drawing/2014/main" xmlns="" id="{417857A4-B617-4467-B685-32C4638F340C}"/>
              </a:ext>
            </a:extLst>
          </p:cNvPr>
          <p:cNvSpPr/>
          <p:nvPr/>
        </p:nvSpPr>
        <p:spPr bwMode="auto">
          <a:xfrm>
            <a:off x="6084168" y="3139439"/>
            <a:ext cx="461020" cy="324169"/>
          </a:xfrm>
          <a:prstGeom prst="rightArrow">
            <a:avLst/>
          </a:prstGeom>
          <a:solidFill>
            <a:srgbClr val="43A1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黑体" pitchFamily="2" charset="-122"/>
            </a:endParaRPr>
          </a:p>
        </p:txBody>
      </p:sp>
      <p:sp>
        <p:nvSpPr>
          <p:cNvPr id="19" name="TextBox 54"/>
          <p:cNvSpPr txBox="1">
            <a:spLocks noChangeArrowheads="1"/>
          </p:cNvSpPr>
          <p:nvPr/>
        </p:nvSpPr>
        <p:spPr bwMode="auto">
          <a:xfrm>
            <a:off x="8316416" y="2419359"/>
            <a:ext cx="738664" cy="14401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wrap="square" anchor="t">
            <a:spAutoFit/>
          </a:bodyPr>
          <a:lstStyle>
            <a:defPPr>
              <a:defRPr lang="zh-CN"/>
            </a:defPPr>
            <a:lvl2pPr marL="0" lvl="1" algn="ctr" fontAlgn="ctr">
              <a:lnSpc>
                <a:spcPct val="120000"/>
              </a:lnSpc>
              <a:spcBef>
                <a:spcPts val="0"/>
              </a:spcBef>
              <a:buClr>
                <a:srgbClr val="0000CC"/>
              </a:buClr>
              <a:buSzPct val="80000"/>
              <a:defRPr sz="18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黑体"/>
              </a:defRPr>
            </a:lvl2pPr>
          </a:lstStyle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commercial area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979712" y="2276872"/>
            <a:ext cx="2088232" cy="23042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67544" y="4869160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Feature representation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plays a crucial role</a:t>
            </a:r>
          </a:p>
          <a:p>
            <a:pPr algn="ctr"/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in high performance classification methods!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0F55C84B-B6D2-4734-89CC-BB485911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xmlns="" id="{3C9806F0-D847-43DE-B3CB-96D6887DFFE1}"/>
              </a:ext>
            </a:extLst>
          </p:cNvPr>
          <p:cNvSpPr txBox="1"/>
          <p:nvPr/>
        </p:nvSpPr>
        <p:spPr>
          <a:xfrm>
            <a:off x="107504" y="1372706"/>
            <a:ext cx="5221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Challenges from improved image resolution</a:t>
            </a:r>
            <a:r>
              <a:rPr lang="zh-CN" altLang="en-US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63AA9EE-35A7-4457-AD0B-5F7AC2A02B7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491" y="1831935"/>
            <a:ext cx="4085030" cy="215624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814315C-55A4-4163-B383-0DAA6499A238}"/>
              </a:ext>
            </a:extLst>
          </p:cNvPr>
          <p:cNvSpPr/>
          <p:nvPr/>
        </p:nvSpPr>
        <p:spPr>
          <a:xfrm>
            <a:off x="251520" y="3846274"/>
            <a:ext cx="1998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30</a:t>
            </a:r>
            <a:r>
              <a:rPr kumimoji="1" lang="zh-CN" altLang="en-US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meter spatial resolution</a:t>
            </a:r>
            <a:endParaRPr lang="zh-CN" altLang="en-US" dirty="0"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DA1217C-606E-4E5A-91F6-701B502B2F94}"/>
              </a:ext>
            </a:extLst>
          </p:cNvPr>
          <p:cNvSpPr/>
          <p:nvPr/>
        </p:nvSpPr>
        <p:spPr>
          <a:xfrm>
            <a:off x="2453633" y="3866246"/>
            <a:ext cx="1774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2.4 meter spatial </a:t>
            </a:r>
          </a:p>
          <a:p>
            <a:pPr algn="ctr"/>
            <a:r>
              <a:rPr kumimoji="1" lang="en-US" altLang="zh-CN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resolution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954A379-D552-4397-9A33-A9F71EEBF3DC}"/>
              </a:ext>
            </a:extLst>
          </p:cNvPr>
          <p:cNvSpPr/>
          <p:nvPr/>
        </p:nvSpPr>
        <p:spPr>
          <a:xfrm>
            <a:off x="591077" y="4797152"/>
            <a:ext cx="3495509" cy="1338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objects show more details</a:t>
            </a:r>
            <a:r>
              <a:rPr kumimoji="1" lang="zh-CN" altLang="en-US" dirty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；</a:t>
            </a:r>
            <a:endParaRPr kumimoji="1" lang="en-US" altLang="zh-CN" dirty="0"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a large number kinds of objects;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complex spatial patterns. 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1E7D673-B63E-43FD-A121-7A5AA0270111}"/>
              </a:ext>
            </a:extLst>
          </p:cNvPr>
          <p:cNvSpPr/>
          <p:nvPr/>
        </p:nvSpPr>
        <p:spPr bwMode="auto">
          <a:xfrm>
            <a:off x="7236296" y="1556792"/>
            <a:ext cx="1474804" cy="1296137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 err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AlexNet</a:t>
            </a:r>
            <a:endParaRPr lang="en-US" altLang="zh-CN" sz="2000" dirty="0">
              <a:solidFill>
                <a:srgbClr val="FF00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algn="ctr"/>
            <a:r>
              <a:rPr lang="en-US" altLang="zh-CN" sz="2000" dirty="0">
                <a:solidFill>
                  <a:srgbClr val="FFC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Clarifai</a:t>
            </a:r>
          </a:p>
          <a:p>
            <a:pPr algn="ctr"/>
            <a:r>
              <a:rPr lang="en-US" altLang="zh-CN" sz="2000" dirty="0" err="1">
                <a:solidFill>
                  <a:srgbClr val="92D05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GoogleNet</a:t>
            </a:r>
            <a:endParaRPr lang="en-US" altLang="zh-CN" sz="2000" dirty="0">
              <a:solidFill>
                <a:srgbClr val="92D05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algn="ctr"/>
            <a:r>
              <a:rPr lang="en-US" altLang="zh-CN" sz="2000" dirty="0" err="1">
                <a:solidFill>
                  <a:srgbClr val="00206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ResNet</a:t>
            </a:r>
            <a:endParaRPr lang="zh-CN" altLang="en-US" sz="2000" dirty="0">
              <a:solidFill>
                <a:srgbClr val="00206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70CA0C9B-1B8D-4735-B60F-05D87FC7A06B}"/>
              </a:ext>
            </a:extLst>
          </p:cNvPr>
          <p:cNvGrpSpPr>
            <a:grpSpLocks noChangeAspect="1"/>
          </p:cNvGrpSpPr>
          <p:nvPr/>
        </p:nvGrpSpPr>
        <p:grpSpPr>
          <a:xfrm>
            <a:off x="4356916" y="2122654"/>
            <a:ext cx="5325994" cy="2530482"/>
            <a:chOff x="3854329" y="4793559"/>
            <a:chExt cx="4578795" cy="2175474"/>
          </a:xfrm>
        </p:grpSpPr>
        <p:grpSp>
          <p:nvGrpSpPr>
            <p:cNvPr id="12" name="组合 19">
              <a:extLst>
                <a:ext uri="{FF2B5EF4-FFF2-40B4-BE49-F238E27FC236}">
                  <a16:creationId xmlns:a16="http://schemas.microsoft.com/office/drawing/2014/main" xmlns="" id="{77F0BD69-558E-442D-92F7-4821BD36E8F5}"/>
                </a:ext>
              </a:extLst>
            </p:cNvPr>
            <p:cNvGrpSpPr/>
            <p:nvPr/>
          </p:nvGrpSpPr>
          <p:grpSpPr>
            <a:xfrm>
              <a:off x="4086713" y="4793559"/>
              <a:ext cx="4235588" cy="1681854"/>
              <a:chOff x="3842534" y="4023895"/>
              <a:chExt cx="4235588" cy="1681854"/>
            </a:xfrm>
          </p:grpSpPr>
          <p:sp>
            <p:nvSpPr>
              <p:cNvPr id="14" name="文本框 21">
                <a:extLst>
                  <a:ext uri="{FF2B5EF4-FFF2-40B4-BE49-F238E27FC236}">
                    <a16:creationId xmlns:a16="http://schemas.microsoft.com/office/drawing/2014/main" xmlns="" id="{C0155420-B5F6-4E62-9018-256E4DFB9E01}"/>
                  </a:ext>
                </a:extLst>
              </p:cNvPr>
              <p:cNvSpPr txBox="1"/>
              <p:nvPr/>
            </p:nvSpPr>
            <p:spPr>
              <a:xfrm>
                <a:off x="6723147" y="5386235"/>
                <a:ext cx="1354975" cy="291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Times New Roman" pitchFamily="18" charset="0"/>
                    <a:ea typeface="微软雅黑"/>
                    <a:cs typeface="Times New Roman" pitchFamily="18" charset="0"/>
                  </a:rPr>
                  <a:t>Year</a:t>
                </a:r>
                <a:endParaRPr lang="zh-CN" altLang="en-US" sz="1600" dirty="0">
                  <a:solidFill>
                    <a:srgbClr val="000000"/>
                  </a:solidFill>
                  <a:latin typeface="Times New Roman" pitchFamily="18" charset="0"/>
                  <a:ea typeface="微软雅黑"/>
                  <a:cs typeface="Times New Roman" pitchFamily="18" charset="0"/>
                </a:endParaRPr>
              </a:p>
            </p:txBody>
          </p:sp>
          <p:grpSp>
            <p:nvGrpSpPr>
              <p:cNvPr id="15" name="组合 22">
                <a:extLst>
                  <a:ext uri="{FF2B5EF4-FFF2-40B4-BE49-F238E27FC236}">
                    <a16:creationId xmlns:a16="http://schemas.microsoft.com/office/drawing/2014/main" xmlns="" id="{4A822833-77FE-45E8-96A6-2FE3C5A4C9E3}"/>
                  </a:ext>
                </a:extLst>
              </p:cNvPr>
              <p:cNvGrpSpPr/>
              <p:nvPr/>
            </p:nvGrpSpPr>
            <p:grpSpPr>
              <a:xfrm>
                <a:off x="3842534" y="4023895"/>
                <a:ext cx="3434171" cy="1681854"/>
                <a:chOff x="3679861" y="4005741"/>
                <a:chExt cx="3434171" cy="1681854"/>
              </a:xfrm>
            </p:grpSpPr>
            <p:cxnSp>
              <p:nvCxnSpPr>
                <p:cNvPr id="16" name="直接箭头连接符 15">
                  <a:extLst>
                    <a:ext uri="{FF2B5EF4-FFF2-40B4-BE49-F238E27FC236}">
                      <a16:creationId xmlns:a16="http://schemas.microsoft.com/office/drawing/2014/main" xmlns="" id="{7C13D3EA-C10C-4F44-BAAB-47A4F583AF8D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241722" y="4005741"/>
                  <a:ext cx="956" cy="1489958"/>
                </a:xfrm>
                <a:prstGeom prst="straightConnector1">
                  <a:avLst/>
                </a:prstGeom>
                <a:solidFill>
                  <a:schemeClr val="accent1"/>
                </a:solidFill>
                <a:ln w="349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xmlns="" id="{DD78FCEC-BE32-4387-8AE2-81D449ACA806}"/>
                    </a:ext>
                  </a:extLst>
                </p:cNvPr>
                <p:cNvCxnSpPr/>
                <p:nvPr/>
              </p:nvCxnSpPr>
              <p:spPr bwMode="auto">
                <a:xfrm>
                  <a:off x="4211960" y="5373216"/>
                  <a:ext cx="2902072" cy="14160"/>
                </a:xfrm>
                <a:prstGeom prst="straightConnector1">
                  <a:avLst/>
                </a:prstGeom>
                <a:solidFill>
                  <a:schemeClr val="accent1"/>
                </a:solidFill>
                <a:ln w="349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xmlns="" id="{4AB6BC7F-4872-4115-B605-7640E6D8D200}"/>
                    </a:ext>
                  </a:extLst>
                </p:cNvPr>
                <p:cNvSpPr/>
                <p:nvPr/>
              </p:nvSpPr>
              <p:spPr bwMode="auto">
                <a:xfrm>
                  <a:off x="4514559" y="4338819"/>
                  <a:ext cx="180000" cy="10080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FFFFFF"/>
                    </a:solidFill>
                    <a:latin typeface="Times New Roman" pitchFamily="18" charset="0"/>
                    <a:ea typeface="黑体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xmlns="" id="{1C172940-DE0E-4985-B853-CC5A3F2322A2}"/>
                    </a:ext>
                  </a:extLst>
                </p:cNvPr>
                <p:cNvSpPr/>
                <p:nvPr/>
              </p:nvSpPr>
              <p:spPr bwMode="auto">
                <a:xfrm>
                  <a:off x="5112080" y="4545216"/>
                  <a:ext cx="180000" cy="828000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FFFFFF"/>
                    </a:solidFill>
                    <a:latin typeface="Times New Roman" pitchFamily="18" charset="0"/>
                    <a:ea typeface="黑体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xmlns="" id="{029C2395-9FDF-455C-8A46-AE57819224DD}"/>
                    </a:ext>
                  </a:extLst>
                </p:cNvPr>
                <p:cNvSpPr/>
                <p:nvPr/>
              </p:nvSpPr>
              <p:spPr bwMode="auto">
                <a:xfrm>
                  <a:off x="5736875" y="4828080"/>
                  <a:ext cx="180000" cy="540000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FFFFFF"/>
                    </a:solidFill>
                    <a:latin typeface="Times New Roman" pitchFamily="18" charset="0"/>
                    <a:ea typeface="黑体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xmlns="" id="{502FDC45-ACF4-46DC-AEDA-496CB9CE48E7}"/>
                    </a:ext>
                  </a:extLst>
                </p:cNvPr>
                <p:cNvSpPr/>
                <p:nvPr/>
              </p:nvSpPr>
              <p:spPr bwMode="auto">
                <a:xfrm>
                  <a:off x="6283973" y="5001681"/>
                  <a:ext cx="180000" cy="360000"/>
                </a:xfrm>
                <a:prstGeom prst="rect">
                  <a:avLst/>
                </a:prstGeom>
                <a:solidFill>
                  <a:srgbClr val="00206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solidFill>
                      <a:srgbClr val="FFFFFF"/>
                    </a:solidFill>
                    <a:latin typeface="Times New Roman" pitchFamily="18" charset="0"/>
                    <a:ea typeface="黑体" pitchFamily="2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2" name="文本框 29">
                  <a:extLst>
                    <a:ext uri="{FF2B5EF4-FFF2-40B4-BE49-F238E27FC236}">
                      <a16:creationId xmlns:a16="http://schemas.microsoft.com/office/drawing/2014/main" xmlns="" id="{40EFC25E-ED17-4FF2-9440-5A19E6D69E61}"/>
                    </a:ext>
                  </a:extLst>
                </p:cNvPr>
                <p:cNvSpPr txBox="1"/>
                <p:nvPr/>
              </p:nvSpPr>
              <p:spPr>
                <a:xfrm rot="16200000">
                  <a:off x="3361905" y="4528543"/>
                  <a:ext cx="1138647" cy="5027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itchFamily="18" charset="0"/>
                      <a:ea typeface="微软雅黑"/>
                      <a:cs typeface="Times New Roman" pitchFamily="18" charset="0"/>
                    </a:rPr>
                    <a:t>Top 5 Error</a:t>
                  </a: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itchFamily="18" charset="0"/>
                      <a:ea typeface="微软雅黑"/>
                      <a:cs typeface="Times New Roman" pitchFamily="18" charset="0"/>
                    </a:rPr>
                    <a:t> Rate(%)</a:t>
                  </a:r>
                  <a:endParaRPr lang="zh-CN" altLang="en-US" sz="1600" dirty="0">
                    <a:solidFill>
                      <a:srgbClr val="000000"/>
                    </a:solidFill>
                    <a:latin typeface="Times New Roman" pitchFamily="18" charset="0"/>
                    <a:ea typeface="微软雅黑"/>
                    <a:cs typeface="Times New Roman" pitchFamily="18" charset="0"/>
                  </a:endParaRPr>
                </a:p>
              </p:txBody>
            </p:sp>
            <p:sp>
              <p:nvSpPr>
                <p:cNvPr id="23" name="文本框 30">
                  <a:extLst>
                    <a:ext uri="{FF2B5EF4-FFF2-40B4-BE49-F238E27FC236}">
                      <a16:creationId xmlns:a16="http://schemas.microsoft.com/office/drawing/2014/main" xmlns="" id="{197CCC2A-FECF-4DB0-BD07-835FC1D9BAA4}"/>
                    </a:ext>
                  </a:extLst>
                </p:cNvPr>
                <p:cNvSpPr txBox="1"/>
                <p:nvPr/>
              </p:nvSpPr>
              <p:spPr>
                <a:xfrm>
                  <a:off x="4364092" y="5380296"/>
                  <a:ext cx="710987" cy="291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itchFamily="18" charset="0"/>
                      <a:ea typeface="微软雅黑"/>
                      <a:cs typeface="Times New Roman" pitchFamily="18" charset="0"/>
                    </a:rPr>
                    <a:t>2012</a:t>
                  </a:r>
                  <a:endParaRPr lang="zh-CN" altLang="en-US" sz="1600" dirty="0">
                    <a:solidFill>
                      <a:srgbClr val="000000"/>
                    </a:solidFill>
                    <a:latin typeface="Times New Roman" pitchFamily="18" charset="0"/>
                    <a:ea typeface="微软雅黑"/>
                    <a:cs typeface="Times New Roman" pitchFamily="18" charset="0"/>
                  </a:endParaRPr>
                </a:p>
              </p:txBody>
            </p:sp>
            <p:sp>
              <p:nvSpPr>
                <p:cNvPr id="24" name="文本框 31">
                  <a:extLst>
                    <a:ext uri="{FF2B5EF4-FFF2-40B4-BE49-F238E27FC236}">
                      <a16:creationId xmlns:a16="http://schemas.microsoft.com/office/drawing/2014/main" xmlns="" id="{17B8705B-2E8E-49CD-B0C8-79CF188EA40F}"/>
                    </a:ext>
                  </a:extLst>
                </p:cNvPr>
                <p:cNvSpPr txBox="1"/>
                <p:nvPr/>
              </p:nvSpPr>
              <p:spPr>
                <a:xfrm>
                  <a:off x="4953126" y="5384074"/>
                  <a:ext cx="710987" cy="291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itchFamily="18" charset="0"/>
                      <a:ea typeface="微软雅黑"/>
                      <a:cs typeface="Times New Roman" pitchFamily="18" charset="0"/>
                    </a:rPr>
                    <a:t>2013</a:t>
                  </a:r>
                  <a:endParaRPr lang="zh-CN" altLang="en-US" sz="1600" dirty="0">
                    <a:solidFill>
                      <a:srgbClr val="000000"/>
                    </a:solidFill>
                    <a:latin typeface="Times New Roman" pitchFamily="18" charset="0"/>
                    <a:ea typeface="微软雅黑"/>
                    <a:cs typeface="Times New Roman" pitchFamily="18" charset="0"/>
                  </a:endParaRPr>
                </a:p>
              </p:txBody>
            </p:sp>
            <p:sp>
              <p:nvSpPr>
                <p:cNvPr id="25" name="文本框 32">
                  <a:extLst>
                    <a:ext uri="{FF2B5EF4-FFF2-40B4-BE49-F238E27FC236}">
                      <a16:creationId xmlns:a16="http://schemas.microsoft.com/office/drawing/2014/main" xmlns="" id="{99722E2A-8AB3-45B5-B22A-971E6DE71DF1}"/>
                    </a:ext>
                  </a:extLst>
                </p:cNvPr>
                <p:cNvSpPr txBox="1"/>
                <p:nvPr/>
              </p:nvSpPr>
              <p:spPr>
                <a:xfrm>
                  <a:off x="5572184" y="5396538"/>
                  <a:ext cx="710987" cy="291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itchFamily="18" charset="0"/>
                      <a:ea typeface="微软雅黑"/>
                      <a:cs typeface="Times New Roman" pitchFamily="18" charset="0"/>
                    </a:rPr>
                    <a:t>2014</a:t>
                  </a:r>
                  <a:endParaRPr lang="zh-CN" altLang="en-US" sz="1600" dirty="0">
                    <a:solidFill>
                      <a:srgbClr val="000000"/>
                    </a:solidFill>
                    <a:latin typeface="Times New Roman" pitchFamily="18" charset="0"/>
                    <a:ea typeface="微软雅黑"/>
                    <a:cs typeface="Times New Roman" pitchFamily="18" charset="0"/>
                  </a:endParaRPr>
                </a:p>
              </p:txBody>
            </p:sp>
            <p:sp>
              <p:nvSpPr>
                <p:cNvPr id="26" name="文本框 33">
                  <a:extLst>
                    <a:ext uri="{FF2B5EF4-FFF2-40B4-BE49-F238E27FC236}">
                      <a16:creationId xmlns:a16="http://schemas.microsoft.com/office/drawing/2014/main" xmlns="" id="{2DED02DD-7947-4843-8D50-17CFF9897634}"/>
                    </a:ext>
                  </a:extLst>
                </p:cNvPr>
                <p:cNvSpPr txBox="1"/>
                <p:nvPr/>
              </p:nvSpPr>
              <p:spPr>
                <a:xfrm>
                  <a:off x="6129336" y="5387376"/>
                  <a:ext cx="710987" cy="291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itchFamily="18" charset="0"/>
                      <a:ea typeface="微软雅黑"/>
                      <a:cs typeface="Times New Roman" pitchFamily="18" charset="0"/>
                    </a:rPr>
                    <a:t>2015</a:t>
                  </a:r>
                  <a:endParaRPr lang="zh-CN" altLang="en-US" sz="1600" dirty="0">
                    <a:solidFill>
                      <a:srgbClr val="000000"/>
                    </a:solidFill>
                    <a:latin typeface="Times New Roman" pitchFamily="18" charset="0"/>
                    <a:ea typeface="微软雅黑"/>
                    <a:cs typeface="Times New Roman" pitchFamily="18" charset="0"/>
                  </a:endParaRPr>
                </a:p>
              </p:txBody>
            </p:sp>
            <p:sp>
              <p:nvSpPr>
                <p:cNvPr id="27" name="文本框 34">
                  <a:extLst>
                    <a:ext uri="{FF2B5EF4-FFF2-40B4-BE49-F238E27FC236}">
                      <a16:creationId xmlns:a16="http://schemas.microsoft.com/office/drawing/2014/main" xmlns="" id="{E554E06A-FC01-4E6F-BDFC-7AD0D2EA471B}"/>
                    </a:ext>
                  </a:extLst>
                </p:cNvPr>
                <p:cNvSpPr txBox="1"/>
                <p:nvPr/>
              </p:nvSpPr>
              <p:spPr>
                <a:xfrm>
                  <a:off x="5500174" y="4506274"/>
                  <a:ext cx="972918" cy="291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600" b="0" dirty="0">
                      <a:solidFill>
                        <a:srgbClr val="000000"/>
                      </a:solidFill>
                      <a:latin typeface="Times New Roman" pitchFamily="18" charset="0"/>
                      <a:ea typeface="微软雅黑"/>
                      <a:cs typeface="Times New Roman" pitchFamily="18" charset="0"/>
                    </a:rPr>
                    <a:t>6.66</a:t>
                  </a:r>
                  <a:endParaRPr lang="zh-CN" altLang="en-US" sz="1600" b="0" dirty="0">
                    <a:solidFill>
                      <a:srgbClr val="000000"/>
                    </a:solidFill>
                    <a:latin typeface="Times New Roman" pitchFamily="18" charset="0"/>
                    <a:ea typeface="微软雅黑"/>
                    <a:cs typeface="Times New Roman" pitchFamily="18" charset="0"/>
                  </a:endParaRPr>
                </a:p>
              </p:txBody>
            </p:sp>
            <p:sp>
              <p:nvSpPr>
                <p:cNvPr id="28" name="文本框 35">
                  <a:extLst>
                    <a:ext uri="{FF2B5EF4-FFF2-40B4-BE49-F238E27FC236}">
                      <a16:creationId xmlns:a16="http://schemas.microsoft.com/office/drawing/2014/main" xmlns="" id="{105B7185-DAFC-4F96-9B21-D8085A255DC1}"/>
                    </a:ext>
                  </a:extLst>
                </p:cNvPr>
                <p:cNvSpPr txBox="1"/>
                <p:nvPr/>
              </p:nvSpPr>
              <p:spPr>
                <a:xfrm>
                  <a:off x="4845559" y="4210588"/>
                  <a:ext cx="972918" cy="291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600" b="0" dirty="0">
                      <a:solidFill>
                        <a:srgbClr val="000000"/>
                      </a:solidFill>
                      <a:latin typeface="Times New Roman" pitchFamily="18" charset="0"/>
                      <a:ea typeface="微软雅黑"/>
                      <a:cs typeface="Times New Roman" pitchFamily="18" charset="0"/>
                    </a:rPr>
                    <a:t>11.20</a:t>
                  </a:r>
                  <a:endParaRPr lang="zh-CN" altLang="en-US" sz="1600" b="0" dirty="0">
                    <a:solidFill>
                      <a:srgbClr val="000000"/>
                    </a:solidFill>
                    <a:latin typeface="Times New Roman" pitchFamily="18" charset="0"/>
                    <a:ea typeface="微软雅黑"/>
                    <a:cs typeface="Times New Roman" pitchFamily="18" charset="0"/>
                  </a:endParaRPr>
                </a:p>
              </p:txBody>
            </p:sp>
            <p:sp>
              <p:nvSpPr>
                <p:cNvPr id="29" name="文本框 36">
                  <a:extLst>
                    <a:ext uri="{FF2B5EF4-FFF2-40B4-BE49-F238E27FC236}">
                      <a16:creationId xmlns:a16="http://schemas.microsoft.com/office/drawing/2014/main" xmlns="" id="{25A780D6-A907-4EAB-ACBA-24282B05A5C1}"/>
                    </a:ext>
                  </a:extLst>
                </p:cNvPr>
                <p:cNvSpPr txBox="1"/>
                <p:nvPr/>
              </p:nvSpPr>
              <p:spPr>
                <a:xfrm>
                  <a:off x="4208100" y="4005741"/>
                  <a:ext cx="972918" cy="291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600" b="0" dirty="0">
                      <a:solidFill>
                        <a:srgbClr val="000000"/>
                      </a:solidFill>
                      <a:latin typeface="Times New Roman" pitchFamily="18" charset="0"/>
                      <a:ea typeface="微软雅黑"/>
                      <a:cs typeface="Times New Roman" pitchFamily="18" charset="0"/>
                    </a:rPr>
                    <a:t>15.32</a:t>
                  </a:r>
                  <a:endParaRPr lang="zh-CN" altLang="en-US" sz="1600" b="0" dirty="0">
                    <a:solidFill>
                      <a:srgbClr val="000000"/>
                    </a:solidFill>
                    <a:latin typeface="Times New Roman" pitchFamily="18" charset="0"/>
                    <a:ea typeface="微软雅黑"/>
                    <a:cs typeface="Times New Roman" pitchFamily="18" charset="0"/>
                  </a:endParaRPr>
                </a:p>
              </p:txBody>
            </p:sp>
            <p:sp>
              <p:nvSpPr>
                <p:cNvPr id="30" name="文本框 37">
                  <a:extLst>
                    <a:ext uri="{FF2B5EF4-FFF2-40B4-BE49-F238E27FC236}">
                      <a16:creationId xmlns:a16="http://schemas.microsoft.com/office/drawing/2014/main" xmlns="" id="{61841994-39FB-4556-BD90-C0B6C8C69530}"/>
                    </a:ext>
                  </a:extLst>
                </p:cNvPr>
                <p:cNvSpPr txBox="1"/>
                <p:nvPr/>
              </p:nvSpPr>
              <p:spPr>
                <a:xfrm>
                  <a:off x="6099862" y="4717337"/>
                  <a:ext cx="972918" cy="291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600" b="0" dirty="0">
                      <a:solidFill>
                        <a:srgbClr val="000000"/>
                      </a:solidFill>
                      <a:latin typeface="Times New Roman" pitchFamily="18" charset="0"/>
                      <a:ea typeface="微软雅黑"/>
                      <a:cs typeface="Times New Roman" pitchFamily="18" charset="0"/>
                    </a:rPr>
                    <a:t>3.57</a:t>
                  </a:r>
                  <a:endParaRPr lang="zh-CN" altLang="en-US" sz="1600" b="0" dirty="0">
                    <a:solidFill>
                      <a:srgbClr val="000000"/>
                    </a:solidFill>
                    <a:latin typeface="Times New Roman" pitchFamily="18" charset="0"/>
                    <a:ea typeface="微软雅黑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3" name="文本框 20">
              <a:extLst>
                <a:ext uri="{FF2B5EF4-FFF2-40B4-BE49-F238E27FC236}">
                  <a16:creationId xmlns:a16="http://schemas.microsoft.com/office/drawing/2014/main" xmlns="" id="{1FC077F2-31BD-462F-A872-F55059344BCB}"/>
                </a:ext>
              </a:extLst>
            </p:cNvPr>
            <p:cNvSpPr txBox="1"/>
            <p:nvPr/>
          </p:nvSpPr>
          <p:spPr>
            <a:xfrm>
              <a:off x="3854329" y="6413378"/>
              <a:ext cx="4578795" cy="555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Times New Roman" pitchFamily="18" charset="0"/>
                  <a:ea typeface="微软雅黑"/>
                  <a:cs typeface="Times New Roman" pitchFamily="18" charset="0"/>
                </a:rPr>
                <a:t>2012-2015 ImageNet Image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Times New Roman" pitchFamily="18" charset="0"/>
                  <a:ea typeface="微软雅黑"/>
                  <a:cs typeface="Times New Roman" pitchFamily="18" charset="0"/>
                </a:rPr>
                <a:t>Classification Error Rate</a:t>
              </a:r>
              <a:endParaRPr lang="zh-CN" altLang="en-US" sz="1800" dirty="0">
                <a:solidFill>
                  <a:srgbClr val="000000"/>
                </a:solidFill>
                <a:latin typeface="Times New Roman" pitchFamily="18" charset="0"/>
                <a:ea typeface="微软雅黑"/>
                <a:cs typeface="Times New Roman" pitchFamily="18" charset="0"/>
              </a:endParaRPr>
            </a:p>
          </p:txBody>
        </p:sp>
      </p:grpSp>
      <p:sp>
        <p:nvSpPr>
          <p:cNvPr id="31" name="文本框 39">
            <a:extLst>
              <a:ext uri="{FF2B5EF4-FFF2-40B4-BE49-F238E27FC236}">
                <a16:creationId xmlns:a16="http://schemas.microsoft.com/office/drawing/2014/main" xmlns="" id="{EB1359DA-8AF2-4D33-B647-778AF55889DF}"/>
              </a:ext>
            </a:extLst>
          </p:cNvPr>
          <p:cNvSpPr txBox="1"/>
          <p:nvPr/>
        </p:nvSpPr>
        <p:spPr>
          <a:xfrm>
            <a:off x="4499992" y="5313402"/>
            <a:ext cx="4543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Deep learning model has achieved great success in natural image classification.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F55C84B-B6D2-4734-89CC-BB485911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D32C8347-EEB4-4829-885D-A449BD11B9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5626"/>
          <a:stretch>
            <a:fillRect/>
          </a:stretch>
        </p:blipFill>
        <p:spPr>
          <a:xfrm>
            <a:off x="323528" y="1986087"/>
            <a:ext cx="8456106" cy="16589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88F71AC-EACF-4894-AB0C-E5EE7D4514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5909"/>
          <a:stretch/>
        </p:blipFill>
        <p:spPr>
          <a:xfrm>
            <a:off x="6084168" y="4481045"/>
            <a:ext cx="2808312" cy="1468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14C5F3F2-F0B0-4A97-9823-AD4041CC6D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4005064"/>
            <a:ext cx="2245249" cy="2277370"/>
          </a:xfrm>
          <a:prstGeom prst="rect">
            <a:avLst/>
          </a:prstGeom>
        </p:spPr>
      </p:pic>
      <p:sp>
        <p:nvSpPr>
          <p:cNvPr id="25" name="箭头: 下 33">
            <a:extLst>
              <a:ext uri="{FF2B5EF4-FFF2-40B4-BE49-F238E27FC236}">
                <a16:creationId xmlns:a16="http://schemas.microsoft.com/office/drawing/2014/main" xmlns="" id="{50F7B899-41CA-4997-8BE8-060BB712F111}"/>
              </a:ext>
            </a:extLst>
          </p:cNvPr>
          <p:cNvSpPr/>
          <p:nvPr/>
        </p:nvSpPr>
        <p:spPr>
          <a:xfrm>
            <a:off x="5508104" y="3573016"/>
            <a:ext cx="419047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文本框 34">
            <a:extLst>
              <a:ext uri="{FF2B5EF4-FFF2-40B4-BE49-F238E27FC236}">
                <a16:creationId xmlns:a16="http://schemas.microsoft.com/office/drawing/2014/main" xmlns="" id="{D95FCFEA-88BB-4013-96A8-28D7F2643F5C}"/>
              </a:ext>
            </a:extLst>
          </p:cNvPr>
          <p:cNvSpPr txBox="1"/>
          <p:nvPr/>
        </p:nvSpPr>
        <p:spPr>
          <a:xfrm>
            <a:off x="4023348" y="615601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Scene classification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文本框 35">
            <a:extLst>
              <a:ext uri="{FF2B5EF4-FFF2-40B4-BE49-F238E27FC236}">
                <a16:creationId xmlns:a16="http://schemas.microsoft.com/office/drawing/2014/main" xmlns="" id="{B0921E27-A163-41C9-9C0E-64AAC2B8BEC5}"/>
              </a:ext>
            </a:extLst>
          </p:cNvPr>
          <p:cNvSpPr txBox="1"/>
          <p:nvPr/>
        </p:nvSpPr>
        <p:spPr>
          <a:xfrm>
            <a:off x="6660232" y="6165304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Object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文本框 36">
            <a:extLst>
              <a:ext uri="{FF2B5EF4-FFF2-40B4-BE49-F238E27FC236}">
                <a16:creationId xmlns:a16="http://schemas.microsoft.com/office/drawing/2014/main" xmlns="" id="{ED46EFD5-8A5E-408C-A4C4-B407FCAC61A1}"/>
              </a:ext>
            </a:extLst>
          </p:cNvPr>
          <p:cNvSpPr txBox="1"/>
          <p:nvPr/>
        </p:nvSpPr>
        <p:spPr>
          <a:xfrm>
            <a:off x="97160" y="3995479"/>
            <a:ext cx="3898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Deep learning model: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Automatically extracting hierarchical features;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Processing massive samples;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Reducing manual labor.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文本框 37">
            <a:extLst>
              <a:ext uri="{FF2B5EF4-FFF2-40B4-BE49-F238E27FC236}">
                <a16:creationId xmlns:a16="http://schemas.microsoft.com/office/drawing/2014/main" xmlns="" id="{E8077E19-AAE0-4DD2-9BA7-64A584133C77}"/>
              </a:ext>
            </a:extLst>
          </p:cNvPr>
          <p:cNvSpPr txBox="1"/>
          <p:nvPr/>
        </p:nvSpPr>
        <p:spPr>
          <a:xfrm flipH="1">
            <a:off x="5938933" y="362473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Adopt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文本框 3">
            <a:extLst>
              <a:ext uri="{FF2B5EF4-FFF2-40B4-BE49-F238E27FC236}">
                <a16:creationId xmlns:a16="http://schemas.microsoft.com/office/drawing/2014/main" xmlns="" id="{3C9806F0-D847-43DE-B3CB-96D6887DFFE1}"/>
              </a:ext>
            </a:extLst>
          </p:cNvPr>
          <p:cNvSpPr txBox="1"/>
          <p:nvPr/>
        </p:nvSpPr>
        <p:spPr>
          <a:xfrm>
            <a:off x="107504" y="1372706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Classical CNN framework</a:t>
            </a:r>
            <a:r>
              <a:rPr lang="zh-CN" altLang="en-US" sz="2000" b="1" dirty="0" smtClean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：</a:t>
            </a:r>
            <a:endParaRPr lang="zh-CN" altLang="en-US" sz="2000" b="1" dirty="0"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3" name="文本框 20">
            <a:extLst>
              <a:ext uri="{FF2B5EF4-FFF2-40B4-BE49-F238E27FC236}">
                <a16:creationId xmlns="" xmlns:a16="http://schemas.microsoft.com/office/drawing/2014/main" id="{12F17946-B353-4BB4-AF7F-5BE1CF024DB9}"/>
              </a:ext>
            </a:extLst>
          </p:cNvPr>
          <p:cNvSpPr txBox="1"/>
          <p:nvPr/>
        </p:nvSpPr>
        <p:spPr>
          <a:xfrm>
            <a:off x="107504" y="6237312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Extensive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annotation!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40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70" decel="10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770" decel="100000"/>
                                        <p:tgtEl>
                                          <p:spTgt spid="3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2" dur="77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4" dur="77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9" grpId="0"/>
      <p:bldP spid="3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DE852DB8-5389-4F0A-B4A6-D8FACD79D1C9}"/>
              </a:ext>
            </a:extLst>
          </p:cNvPr>
          <p:cNvSpPr/>
          <p:nvPr/>
        </p:nvSpPr>
        <p:spPr>
          <a:xfrm>
            <a:off x="278386" y="1237097"/>
            <a:ext cx="8622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supervised methods have faced a severe challenge that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great number of manually annotated HRRS samples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required to obtain a reliable model.</a:t>
            </a:r>
          </a:p>
        </p:txBody>
      </p:sp>
      <p:graphicFrame>
        <p:nvGraphicFramePr>
          <p:cNvPr id="18" name="表格 6">
            <a:extLst>
              <a:ext uri="{FF2B5EF4-FFF2-40B4-BE49-F238E27FC236}">
                <a16:creationId xmlns="" xmlns:a16="http://schemas.microsoft.com/office/drawing/2014/main" id="{BCFA438E-D3A8-4790-B415-6E7E32F947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27524891"/>
              </p:ext>
            </p:extLst>
          </p:nvPr>
        </p:nvGraphicFramePr>
        <p:xfrm>
          <a:off x="265304" y="4947967"/>
          <a:ext cx="5304337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449">
                  <a:extLst>
                    <a:ext uri="{9D8B030D-6E8A-4147-A177-3AD203B41FA5}">
                      <a16:colId xmlns="" xmlns:a16="http://schemas.microsoft.com/office/drawing/2014/main" val="711328126"/>
                    </a:ext>
                  </a:extLst>
                </a:gridCol>
                <a:gridCol w="3222888">
                  <a:extLst>
                    <a:ext uri="{9D8B030D-6E8A-4147-A177-3AD203B41FA5}">
                      <a16:colId xmlns="" xmlns:a16="http://schemas.microsoft.com/office/drawing/2014/main" val="3990599154"/>
                    </a:ext>
                  </a:extLst>
                </a:gridCol>
              </a:tblGrid>
              <a:tr h="323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Dataset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Class and  image number 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0598620"/>
                  </a:ext>
                </a:extLst>
              </a:tr>
              <a:tr h="323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 classes, 10,000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images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87116981"/>
                  </a:ext>
                </a:extLst>
              </a:tr>
              <a:tr h="323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NWPU-RESISC45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classes, 31,500 images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6813547"/>
                  </a:ext>
                </a:extLst>
              </a:tr>
              <a:tr h="323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PatternNet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classes, 30,400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images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211851"/>
                  </a:ext>
                </a:extLst>
              </a:tr>
              <a:tr h="323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RSD46-WHU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classes, 117,000 images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10798236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FFC2E2D1-78CD-41C6-812A-26FF056B7EF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/>
          <a:srcRect r="32215"/>
          <a:stretch/>
        </p:blipFill>
        <p:spPr>
          <a:xfrm>
            <a:off x="827584" y="2507575"/>
            <a:ext cx="2089889" cy="21655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BF52821F-E1DA-4779-AF34-8D6516B270F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8985" y="2511337"/>
            <a:ext cx="2151546" cy="2037476"/>
          </a:xfrm>
          <a:prstGeom prst="rect">
            <a:avLst/>
          </a:prstGeom>
        </p:spPr>
      </p:pic>
      <p:sp>
        <p:nvSpPr>
          <p:cNvPr id="21" name="文本框 41">
            <a:extLst>
              <a:ext uri="{FF2B5EF4-FFF2-40B4-BE49-F238E27FC236}">
                <a16:creationId xmlns="" xmlns:a16="http://schemas.microsoft.com/office/drawing/2014/main" id="{E7C5BD84-DE20-4C8B-A46F-84C7DAAFECE6}"/>
              </a:ext>
            </a:extLst>
          </p:cNvPr>
          <p:cNvSpPr txBox="1"/>
          <p:nvPr/>
        </p:nvSpPr>
        <p:spPr>
          <a:xfrm>
            <a:off x="704573" y="4548813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ImageNet dataset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2" name="文本框 108">
            <a:extLst>
              <a:ext uri="{FF2B5EF4-FFF2-40B4-BE49-F238E27FC236}">
                <a16:creationId xmlns="" xmlns:a16="http://schemas.microsoft.com/office/drawing/2014/main" id="{C1D8849C-0F8C-4983-91F2-711D7E67C868}"/>
              </a:ext>
            </a:extLst>
          </p:cNvPr>
          <p:cNvSpPr txBox="1"/>
          <p:nvPr/>
        </p:nvSpPr>
        <p:spPr>
          <a:xfrm>
            <a:off x="3203254" y="3704914"/>
            <a:ext cx="138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14,000,000 images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41">
            <a:extLst>
              <a:ext uri="{FF2B5EF4-FFF2-40B4-BE49-F238E27FC236}">
                <a16:creationId xmlns="" xmlns:a16="http://schemas.microsoft.com/office/drawing/2014/main" id="{6BD77D19-AB59-43E8-90D7-BF8ED7AD2339}"/>
              </a:ext>
            </a:extLst>
          </p:cNvPr>
          <p:cNvSpPr txBox="1"/>
          <p:nvPr/>
        </p:nvSpPr>
        <p:spPr>
          <a:xfrm>
            <a:off x="4848283" y="4580879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UCM dataset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4" name="文本框 108">
            <a:extLst>
              <a:ext uri="{FF2B5EF4-FFF2-40B4-BE49-F238E27FC236}">
                <a16:creationId xmlns="" xmlns:a16="http://schemas.microsoft.com/office/drawing/2014/main" id="{9C1A7CE3-49A6-4AD7-81C7-0946404A453C}"/>
              </a:ext>
            </a:extLst>
          </p:cNvPr>
          <p:cNvSpPr txBox="1"/>
          <p:nvPr/>
        </p:nvSpPr>
        <p:spPr>
          <a:xfrm>
            <a:off x="7187945" y="3779338"/>
            <a:ext cx="1205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2,100 images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右箭头 3">
            <a:extLst>
              <a:ext uri="{FF2B5EF4-FFF2-40B4-BE49-F238E27FC236}">
                <a16:creationId xmlns="" xmlns:a16="http://schemas.microsoft.com/office/drawing/2014/main" id="{7A9E52A3-9B7A-4E16-9D6D-76D7BDF5C4DC}"/>
              </a:ext>
            </a:extLst>
          </p:cNvPr>
          <p:cNvSpPr/>
          <p:nvPr/>
        </p:nvSpPr>
        <p:spPr bwMode="auto">
          <a:xfrm>
            <a:off x="3181637" y="3305174"/>
            <a:ext cx="1483184" cy="4741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2E077640-8C76-4854-AE30-89636CD3689C}"/>
              </a:ext>
            </a:extLst>
          </p:cNvPr>
          <p:cNvSpPr txBox="1"/>
          <p:nvPr/>
        </p:nvSpPr>
        <p:spPr>
          <a:xfrm>
            <a:off x="3294286" y="280362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6750 times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less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94EA837D-43E3-460D-9D77-CDEF7FFFEF14}"/>
              </a:ext>
            </a:extLst>
          </p:cNvPr>
          <p:cNvSpPr/>
          <p:nvPr/>
        </p:nvSpPr>
        <p:spPr>
          <a:xfrm>
            <a:off x="5620308" y="5255415"/>
            <a:ext cx="33441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sizes of the  remote sensing datasets are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smaller than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image dataset.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="" xmlns:a16="http://schemas.microsoft.com/office/drawing/2014/main" id="{0F55C84B-B6D2-4734-89CC-BB485911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358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 animBg="1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E6187ECB-B576-455B-9E0E-81134328CE52}"/>
              </a:ext>
            </a:extLst>
          </p:cNvPr>
          <p:cNvSpPr txBox="1">
            <a:spLocks/>
          </p:cNvSpPr>
          <p:nvPr/>
        </p:nvSpPr>
        <p:spPr>
          <a:xfrm>
            <a:off x="287524" y="260648"/>
            <a:ext cx="85689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address the problem of lacking  annotated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="" xmlns:a16="http://schemas.microsoft.com/office/drawing/2014/main" id="{6BD9ED37-834F-416E-8DD5-B2AD2B1A7B54}"/>
              </a:ext>
            </a:extLst>
          </p:cNvPr>
          <p:cNvSpPr txBox="1">
            <a:spLocks/>
          </p:cNvSpPr>
          <p:nvPr/>
        </p:nvSpPr>
        <p:spPr>
          <a:xfrm>
            <a:off x="275916" y="1772816"/>
            <a:ext cx="86043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semi-supervised Generative Framework  for remote sensing scene classification (SSGF) is proposed to train an ideal classification model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cope with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small sample problem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feature based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self-label technique;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co-training based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self-label method;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discriminative evaluation method for distinguishing confusion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294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37755</TotalTime>
  <Words>841</Words>
  <Application>Microsoft Office PowerPoint</Application>
  <PresentationFormat>全屏显示(4:3)</PresentationFormat>
  <Paragraphs>225</Paragraphs>
  <Slides>21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幻灯片 1</vt:lpstr>
      <vt:lpstr>Outlines</vt:lpstr>
      <vt:lpstr>1. Background</vt:lpstr>
      <vt:lpstr>1. Background</vt:lpstr>
      <vt:lpstr>1. Background</vt:lpstr>
      <vt:lpstr>1. Background</vt:lpstr>
      <vt:lpstr>1. Background</vt:lpstr>
      <vt:lpstr>1. Background</vt:lpstr>
      <vt:lpstr>幻灯片 9</vt:lpstr>
      <vt:lpstr>Pipeline of SSGF </vt:lpstr>
      <vt:lpstr>2. Semi-supervised Generative Framework</vt:lpstr>
      <vt:lpstr>2. Semi-supervised Generative Framework</vt:lpstr>
      <vt:lpstr>2. Semi-supervised Generative Framework</vt:lpstr>
      <vt:lpstr>3. HRRS scene classification based on SSGF</vt:lpstr>
      <vt:lpstr>4. Experiments and Analysis</vt:lpstr>
      <vt:lpstr>4. Experiments and Analysis</vt:lpstr>
      <vt:lpstr>Experimental Results on UCM dataset </vt:lpstr>
      <vt:lpstr>Experimental Results on NWPU45</vt:lpstr>
      <vt:lpstr>4. Experiments and Analysis</vt:lpstr>
      <vt:lpstr>5. Conclusion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Aaron</dc:creator>
  <cp:lastModifiedBy>Ruyi Feng</cp:lastModifiedBy>
  <cp:revision>4480</cp:revision>
  <dcterms:created xsi:type="dcterms:W3CDTF">2017-11-22T13:35:40Z</dcterms:created>
  <dcterms:modified xsi:type="dcterms:W3CDTF">2019-10-30T06:18:03Z</dcterms:modified>
</cp:coreProperties>
</file>